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9" r:id="rId5"/>
    <p:sldId id="258" r:id="rId6"/>
    <p:sldId id="260" r:id="rId7"/>
    <p:sldId id="274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5AB4-9D67-492A-956A-BCA4A91A332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A748-D747-4405-9909-655F66109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5AB4-9D67-492A-956A-BCA4A91A332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A748-D747-4405-9909-655F66109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5AB4-9D67-492A-956A-BCA4A91A332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A748-D747-4405-9909-655F66109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5AB4-9D67-492A-956A-BCA4A91A332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A748-D747-4405-9909-655F66109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5AB4-9D67-492A-956A-BCA4A91A332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A748-D747-4405-9909-655F66109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5AB4-9D67-492A-956A-BCA4A91A332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A748-D747-4405-9909-655F66109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5AB4-9D67-492A-956A-BCA4A91A332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A748-D747-4405-9909-655F66109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5AB4-9D67-492A-956A-BCA4A91A332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A748-D747-4405-9909-655F66109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5AB4-9D67-492A-956A-BCA4A91A332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A748-D747-4405-9909-655F66109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5AB4-9D67-492A-956A-BCA4A91A332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A748-D747-4405-9909-655F66109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5AB4-9D67-492A-956A-BCA4A91A332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A748-D747-4405-9909-655F66109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35AB4-9D67-492A-956A-BCA4A91A3326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6A748-D747-4405-9909-655F661095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America on the Home Front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</a:t>
            </a:r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Flow of European immigrants nearly stopped</a:t>
            </a:r>
          </a:p>
          <a:p>
            <a:pPr lvl="0"/>
            <a:r>
              <a:rPr lang="en-US" dirty="0"/>
              <a:t>People worked higher paying jobs</a:t>
            </a:r>
          </a:p>
          <a:p>
            <a:pPr lvl="0"/>
            <a:r>
              <a:rPr lang="en-US" dirty="0"/>
              <a:t>Minorities were less discriminated against</a:t>
            </a:r>
          </a:p>
          <a:p>
            <a:pPr lvl="0"/>
            <a:r>
              <a:rPr lang="en-US" dirty="0"/>
              <a:t>500,000 African Americans moved to the northern cities to work in factories (Great Migration)</a:t>
            </a:r>
          </a:p>
          <a:p>
            <a:pPr lvl="0"/>
            <a:r>
              <a:rPr lang="en-US" dirty="0"/>
              <a:t>More women in the work force (telegraph messengers, elevator operators, letter carriers etc)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Central powers collapse</a:t>
            </a:r>
            <a:endParaRPr lang="en-US" sz="2400" dirty="0"/>
          </a:p>
          <a:p>
            <a:pPr lvl="1"/>
            <a:r>
              <a:rPr lang="en-US" dirty="0"/>
              <a:t>Bulgaria and Ottoman Empire peace with the Allies</a:t>
            </a:r>
            <a:endParaRPr lang="en-US" sz="2000" dirty="0"/>
          </a:p>
          <a:p>
            <a:pPr lvl="1"/>
            <a:r>
              <a:rPr lang="en-US" dirty="0"/>
              <a:t>Austria- Hungary breaks up</a:t>
            </a:r>
            <a:endParaRPr lang="en-US" sz="2000" dirty="0"/>
          </a:p>
          <a:p>
            <a:pPr lvl="2"/>
            <a:r>
              <a:rPr lang="en-US" dirty="0"/>
              <a:t>Poles</a:t>
            </a:r>
            <a:endParaRPr lang="en-US" sz="1800" dirty="0"/>
          </a:p>
          <a:p>
            <a:pPr lvl="2"/>
            <a:r>
              <a:rPr lang="en-US" dirty="0" smtClean="0"/>
              <a:t>Hungarians</a:t>
            </a:r>
            <a:endParaRPr lang="en-US" sz="1800" dirty="0"/>
          </a:p>
          <a:p>
            <a:pPr lvl="2"/>
            <a:r>
              <a:rPr lang="en-US" dirty="0"/>
              <a:t>Czechs</a:t>
            </a:r>
            <a:endParaRPr lang="en-US" sz="1800" dirty="0"/>
          </a:p>
          <a:p>
            <a:pPr lvl="2"/>
            <a:r>
              <a:rPr lang="en-US" dirty="0"/>
              <a:t>Slovaks</a:t>
            </a:r>
            <a:endParaRPr lang="en-US" sz="1800" dirty="0"/>
          </a:p>
          <a:p>
            <a:pPr lvl="0"/>
            <a:r>
              <a:rPr lang="en-US" dirty="0"/>
              <a:t>German Kaiser exiled</a:t>
            </a:r>
            <a:endParaRPr lang="en-US" sz="2400" dirty="0"/>
          </a:p>
          <a:p>
            <a:pPr lvl="1"/>
            <a:r>
              <a:rPr lang="en-US" dirty="0"/>
              <a:t>German officials sign armistice on Nov 11, 1918</a:t>
            </a:r>
            <a:endParaRPr lang="en-US" sz="2000" dirty="0"/>
          </a:p>
          <a:p>
            <a:endParaRPr lang="en-US" dirty="0"/>
          </a:p>
        </p:txBody>
      </p:sp>
      <p:pic>
        <p:nvPicPr>
          <p:cNvPr id="10242" name="Picture 2" descr="http://t2.gstatic.com/images?q=tbn:ANd9GcQDHkSRkFobjCG-CRdiP9FmCyBM2H5EdjW6Kp2sh_HGacIIUrY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524000"/>
            <a:ext cx="2343150" cy="1943101"/>
          </a:xfrm>
          <a:prstGeom prst="rect">
            <a:avLst/>
          </a:prstGeom>
          <a:noFill/>
        </p:spPr>
      </p:pic>
      <p:pic>
        <p:nvPicPr>
          <p:cNvPr id="10244" name="Picture 4" descr="http://t2.gstatic.com/images?q=tbn:ANd9GcSGe3-7fmiX8QUdUzrkp1t-rBqapm7NMkEQl0o2LigcX5MiKvG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886200"/>
            <a:ext cx="1895475" cy="2419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Wilson’s fourteen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4525963"/>
          </a:xfrm>
        </p:spPr>
        <p:txBody>
          <a:bodyPr/>
          <a:lstStyle/>
          <a:p>
            <a:pPr lvl="0"/>
            <a:r>
              <a:rPr lang="en-US" dirty="0"/>
              <a:t>All dealt with keeping peace and preventing another world war</a:t>
            </a:r>
            <a:endParaRPr lang="en-US" sz="2400" dirty="0"/>
          </a:p>
          <a:p>
            <a:pPr lvl="1"/>
            <a:r>
              <a:rPr lang="en-US" dirty="0"/>
              <a:t>League of Nations</a:t>
            </a:r>
            <a:endParaRPr lang="en-US" sz="2000" dirty="0"/>
          </a:p>
          <a:p>
            <a:pPr lvl="1"/>
            <a:r>
              <a:rPr lang="en-US" dirty="0"/>
              <a:t>End alliances</a:t>
            </a:r>
            <a:endParaRPr lang="en-US" sz="2000" dirty="0"/>
          </a:p>
          <a:p>
            <a:pPr lvl="1"/>
            <a:r>
              <a:rPr lang="en-US" dirty="0"/>
              <a:t>Reduction of military</a:t>
            </a:r>
            <a:endParaRPr lang="en-US" sz="2000" dirty="0"/>
          </a:p>
          <a:p>
            <a:pPr lvl="1"/>
            <a:r>
              <a:rPr lang="en-US" dirty="0"/>
              <a:t>End trade barriers</a:t>
            </a:r>
            <a:endParaRPr lang="en-US" sz="2000" dirty="0"/>
          </a:p>
          <a:p>
            <a:pPr lvl="1"/>
            <a:r>
              <a:rPr lang="en-US" dirty="0"/>
              <a:t>Self-determination</a:t>
            </a:r>
            <a:endParaRPr lang="en-US" sz="2000" dirty="0"/>
          </a:p>
          <a:p>
            <a:endParaRPr lang="en-US" dirty="0"/>
          </a:p>
        </p:txBody>
      </p:sp>
      <p:pic>
        <p:nvPicPr>
          <p:cNvPr id="9218" name="Picture 2" descr="http://t1.gstatic.com/images?q=tbn:ANd9GcS2Yr9Gtp6S75f9G6_mpDkOs3GOnkcxUsRYLVgp7wHTQNoL6Dj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895600"/>
            <a:ext cx="3657600" cy="3513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Paris Peace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305800" cy="44196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Wilson went for sole purpose of peace</a:t>
            </a:r>
            <a:endParaRPr lang="en-US" sz="2400" dirty="0"/>
          </a:p>
          <a:p>
            <a:pPr lvl="0"/>
            <a:r>
              <a:rPr lang="en-US" dirty="0"/>
              <a:t>Lloyd George (Britain), Clemenceau (France), and Orlando (Italy) wanted to make Germany pay</a:t>
            </a:r>
            <a:endParaRPr lang="en-US" sz="2400" dirty="0"/>
          </a:p>
          <a:p>
            <a:pPr lvl="1"/>
            <a:r>
              <a:rPr lang="en-US" dirty="0"/>
              <a:t>Land- divide German colonies</a:t>
            </a:r>
            <a:endParaRPr lang="en-US" sz="2000" dirty="0"/>
          </a:p>
          <a:p>
            <a:pPr lvl="1"/>
            <a:r>
              <a:rPr lang="en-US" dirty="0"/>
              <a:t>Goods</a:t>
            </a:r>
            <a:endParaRPr lang="en-US" sz="2000" dirty="0"/>
          </a:p>
          <a:p>
            <a:pPr lvl="1"/>
            <a:r>
              <a:rPr lang="en-US" dirty="0"/>
              <a:t>Livestock</a:t>
            </a:r>
            <a:endParaRPr lang="en-US" sz="2000" dirty="0"/>
          </a:p>
          <a:p>
            <a:r>
              <a:rPr lang="en-US" dirty="0"/>
              <a:t>Money</a:t>
            </a:r>
          </a:p>
        </p:txBody>
      </p:sp>
      <p:pic>
        <p:nvPicPr>
          <p:cNvPr id="8194" name="Picture 2" descr="http://www.realclearworld.com/images/wysiwyg_images/Council_of_Four_Versail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2200" y="3771900"/>
            <a:ext cx="3708400" cy="278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Paris Peace Conference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510539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League of Nations</a:t>
            </a:r>
            <a:endParaRPr lang="en-US" sz="2400" dirty="0"/>
          </a:p>
          <a:p>
            <a:pPr lvl="1"/>
            <a:r>
              <a:rPr lang="en-US" dirty="0"/>
              <a:t>Ensure security and peace for all members</a:t>
            </a:r>
            <a:endParaRPr lang="en-US" sz="2000" dirty="0"/>
          </a:p>
          <a:p>
            <a:pPr lvl="1"/>
            <a:r>
              <a:rPr lang="en-US" dirty="0"/>
              <a:t>Members would back each other in future attacks</a:t>
            </a:r>
            <a:endParaRPr lang="en-US" sz="2000" dirty="0"/>
          </a:p>
          <a:p>
            <a:pPr lvl="1"/>
            <a:r>
              <a:rPr lang="en-US" dirty="0"/>
              <a:t>U.S. never signs- rejected 3 times</a:t>
            </a:r>
            <a:endParaRPr lang="en-US" sz="2000" dirty="0"/>
          </a:p>
          <a:p>
            <a:endParaRPr lang="en-US" dirty="0"/>
          </a:p>
        </p:txBody>
      </p:sp>
      <p:sp>
        <p:nvSpPr>
          <p:cNvPr id="7170" name="AutoShape 2" descr="data:image/jpeg;base64,/9j/4AAQSkZJRgABAQAAAQABAAD/2wCEAAkGBhQSERUUExQWFRUWGBoXFxUYGBoXGhwdHhoXHRgcGR4aHCYfGhojGxoaHy8gJScpLC0tHB4xNTAqNSYrLCkBCQoKDgwOGg8PGiwkHyQsLC4sLCwsKSwqLSwpLCwsLCwwLSwsLCksKSksLCwpLC4pLCwsLCwsLCwsKSksKSwpLP/AABEIAOEA4QMBIgACEQEDEQH/xAAcAAACAwEBAQEAAAAAAAAAAAAABwUGCAQDAQL/xABTEAACAQICBgYFCAQJCwMFAAABAgMEEQAFBgcSITFBEyJRYXGBCBQyQpEjUmJygqGisZKTssEkJTNDU2OzwtEVFhc1VHN0g9LT8BhExGSjw+Hx/8QAGgEAAgMBAQAAAAAAAAAAAAAAAAIBAwUEBv/EADURAAEDAgQCCAYCAQUAAAAAAAEAAgMEERIhMUEFURMiYXGBkdHwFDKhscHhQvFSFTNDgpL/2gAMAwEAAhEDEQA/AHjgwYMCEYMGDAhGDBgwIRgx8LWwvtLNdVFSXSI+syj3YyNgH6Um8fohvLFkcT5DZguoJsmFiNzfSSmpReonii52dwCfBeJ8hjOmkeuPMKq4Evq8Z9yG6nzf2z5EDuxSZJCxJYkk7ySbk+J541YuFOOcht3JC/ktG5nr3y6LchlnP0I7D4yFfyOK3Wekb/RUXm8v7lT9+Epgx3N4bA3UE+PolxlNab0iKwnq09OB39I35OMeX/qFrv6Gl/Rl/wC7hXopJAAuTuAGNKatdX1JFQQSSU6PNLGsjvKgZgWF9kBgdkAWFhbhvxXUx01O0EsupBJVFpvSKqR7dLC31WdfzLYmaH0jIT/LUkid6SLJ9zBPzxHa7MxoTAsFOiLNHUWk2YGj3BJARt7AVusRuBP3YTmCGkgnZiwW8SoLiFp3Ktc2WT2HTmInlKjJ+IXUfHFwoswjmXbikSRfnIwYfFSRjGWLvoloBmM1N67RMVIdlVVkMUjBbXZTuUi9xYsN4OKJ+GxMFw+3emDytPYMZ/y7XHmVBJ0NfEZbcVkXopbdoYCzDvKm/bho6Ka0qGvsqSdHKf5mWyMT9E32X8jfuGM6WjliFyLjmMwmDgVb8GDBjkTIwYMGBCMGDBgQjBgwYEIwYMGBCMGDBgQjBgwYEIxXtMNOabLo9qd+sR1Il3u/gOQ+kbDz3Yr2svWtHl4MMNpKojhxWMHgX7W5hPM2FrpHJcjrM5q2sWkdjeWZ77KDkWPIcgo7LAWG7RpqLGOklNm/dIXbBdumutOrzElS3QwcoUJsR/WNuL+e7uGKbi66x9WkmVsjBjLA4AEtrWe3WVgOF7EjtHeDilY9BT9F0YMWiqN75oxY9AtC3zOqEKnYRRtySWvsrcDcObEkADz5HFcw3vR0qlFRVR+80aMPBWIP7a4irkdHC5zdVLRcpi5XquyulVVNPG7EhQ09pGZrHgG6t7A7lA4HdiP0z1OUdTCxpokp5wLoYxsoTyV1HVseFwARx38DM6yYD6i0yC70rx1SeMThm/BtjzxZaecOiupurAMD2gi4Pwx5kTSttIHG91bYaLHmVVHQVMTuD8lKjMo49RwSN/PdjXmUZktRBFOoIWVFkUNa4DAEA2JF7HGYta2T+r5rUqBZXbpV8JBtH4MWHljRuhA/i2j/AOGh/s1xocSIfGyQbpWZEhLH0g9I4ysVEA/SK6zk2GxslZVAve+1fu88JPDI1+H+NB/uI/zkwt8aVCwNgbbfNI7Ve1FSNLIkaC7uyoo7SxAA+Jxr7R3JVpKWGnT2YkC37T7zeJa588IbURo109eahhdKZbj/AHjXCfAbTeIGNFYy+KzYniMbfdOwbpQ6TZAuY6SxxOu1DTwI8o5EXZgp+szqLdl8cesfU9R09NLVwyPAIxtdGflEYkgKqknaUliBclvDDK0eyfZqaypYdeeUKL/0cSLGvxYO3gRha+kLpLuholPH5aT71jH7Zt3LhKeWR8rI2GwAF/uVJAtcqraF65qui2Y5iamAbtlz8oo+g532HzWuOy2HzoxphTZhF0lPIGtbaQ7nQ9jLxHjwPInGRMTWi6Vqu1RRCXagXbd4xfZW/vciD803uATawNtCqoI3jE3qn6JGuIWu8GF3q41uRV9oZ7RVXIcEk70vwb6B8r77MTHnpInROwvGatBujBgwYrUowYMGBCMGDBgQjBgwYEIwuta+s4ZfH0EBBqnHHiIlPvEc2PuqfE7rBp3WFpsmW0plNmla6wxn3mtxP0V4nyHEjGWcwr5J5HllYvI5LMx4kn/zhjUoKPpTjf8AKPqkc62Sl9Esk/yjXJDLOIzKxLSOSWY8SBfjI3K53ntNgdSaPaOwUUCw06BEHHmWPNmPvMe3y3Cwxj5HIIINiN4I3EeGNG6pNZYr4vV52AqoxxP86o94fTHvDzHO3XxSKQtDmnqjb8pWEKt6+NKapWWiEWxBIA3SWDGUgg7K/N2Wtce0TbkRdTZ1o9UUjKtRE0TOodQ3NT+R5EcQdxtjXtRQxyFC6KxjbbQsAdlrEbS34GxO/Ct1857SCnFNIhkqTZ4yN3RC9totbgwBGxztfdYHFNDV2LYms7/VS5u6QeLhqlzj1fNqck2WRjC32xZfx7J8sU/H6hmKMGU2ZSCCOIINwfjjclZ0jC3mFWFs6qplkRkYXV1KsO0EWP3HFc1b1LGgjic3kpmelfxhYoPwhT5489CdYlNXwI3SIk1gJImYKwbnsgnrITvBHnY7se2Y6X5dQiRmnhQsxd1QhndiACSqXYsQoFyOQx5HA8XjLTe6vvuld6RdCBUUsvvPG6HwRgR/aHDd0LH8XUf/AA0H9kmM3ax9ODmdX0oUpEg2IkPG17lmtu2mPZwAA32ub7kmv2KCmhhNLITFEkZYSLv2VC3ts7r2xqTUspp42AXIvdIHC5Vd18t/GvhDH/fwusWXWDpYuY1hqERowUVdliCerfmMRujEUDVcAqXCQbamRiCRsjeR1QTvts35XvjVgBjgAcMwFWcytHapNGvU8tiDC0k3y0nbdgNkeSBRbtviyUOadLPOi+zCUQn6ZXbYeSvH5k48KnSanWkkqlkSSGNGcsjBgbC9gRuueFu04r2p9nky81Ent1M807eJfZ+HU+GPMPDnh0ruf1Kv7FdZpQilmICqCSTwAG8k+WMi6X5+a2tmqDe0jnZB5INyDyUDzvh+a7dJfVsuaNTaSpPRDt2OMp8Nmy/bwpNW+rCXMnEj3jpVPWk5vbisd+fa3Ad53Y0uHBsMbp39wSPzNlwaBavp8zlsvUhU/KTEbh9FfnORy5cT36Y0e0cgooFgp02UHHmzHmzHmx7fIWAAx65fl8NJAscSrFFGu4cAAN5JJ8yWPeTjyyjMDUDpVBEJ/krixcf0hvwU+6OY6x4gDiqqp9QeTRt73TNbZLXWVqc6QtVZeNiUdZ4F6oY8dqP5r89ngeVjx9NVGtv1jZpK1rT8IpTu6TsV+yTsPvfW9rv116c+qU3q0TWnqAQSOKR8GbuLb1H2jyxnQNbeMaFNA6pgtL/1O/8ASQmxyW1cGFhqg1m+uIKWpb+EoOq5/nVHHxkUce0b+Rwz8Y0sTonljlYDdGDBgxUpRgwYMCEY8551RWZiFVQWZjuAAFyT3AY9MKvXzpd0FKtJGbSVG97cREDvH2m3eCuMWwxGV4YN1BNglTp1pTJm1eWQMVLCKnj52vZd3znJufEDkMNxdRdI9DFC90qVW7VCcS53kEHc6A7hwNhxFzii6o9AqifaropFiaFrQGSPpEdrHb2hxCgEDaG8Em29cNyh056N1gzCP1SY7lcnap5T/Vy8AfoNYi4441quVzCI4D8vLX9+7pGjcpA6Y6tKvLiTInSQ8p0uU7trmh8d3YTiuZfXyQSpLExSRCGVhxBH/nDnjZbIGBBAIIsQd4IPb3YWGmmoynqNqSjIp5Tv2P5lj4DfH9m4+jh6fiYcMMw8fVQWclY9XOn0eZ0+1uWdLCaMcjyZfoN9xuOVz66e6v4c0iVXPRyIbpKBcgXG0pFxdSOV9xsfHPUa12SVquyNFKvI70kT3hcbnQ93A24EbtEZNrBpJ6H10yLHGo+UDHejc0Nt5beLWHWuLDfjkqKd0DxJCcjpb7Jgb5FRucarKE5aaVVWFUBkWc22lcDfI7G1wQOsDYW4WsLZlqItlmXaDbJI2l3qbG11uBuPEYvWsfWpLmLGKLaipQdycGktwaS3xC8B3nePHQTVRU5jaQ/I0/8ASsN7dvRr73juHeSLY0qUOp4y+d2u3vdIczkqQBi2ZJqszGqAKUzIp9+W0Q8bN1iPAHGg9FdXVFQAGGIGQcZns8h8Day+CgDFmxyzcVOkY8SmDOaQ1D6OtQf5WqiTuRXk/PYx11Po/wAMQUy5hsbTKikxKLsxsqi8u8k8Bi/aeay6fLUsx6Sci6QKd/cXPuL955A8lXoFm1Tm+dwy1LbSwBpgg3IgXcoQcuuyb+JtvJxEc1VIwyF1mjsGfcghoyXadQAfb6DMI5CjFGUx22WHFW2ZDsnutiBzbUbmUO9EjnH9W4v8HCnyF8TWtGtqMqzn1qmcp6wiuRxRivUdXHBh1Qe0bVxY78MbQDWhT5koQ2iqQOtCT7VuJjPvDu4jw3ljUVTGCUHE09mnkiwJss2VlJUUxaKVZYSwsyMGTaANxcG20LgHDB0E11vRQx000CyQxiytGdlwCSTcHqvvJ+b44feZ5RDUoY54klQ+66hh4i/A9434U2mWoJSDJl7bJ49BIbqe5HO9fBr+IxLa2CoGCZtvsowkaL9RUUWkmYdMZLUdMqKIb7Mrlus11BuiluqW57AA7Q3qWlSJFSNQiKAqqosABwAA4DGRqapqstqrjbgniNiCLHwYHcynzBGGcNZtXnJgoaUeqySb6iZW4Bd7dFv2gthe19omy3tclKqjebYT1APLt7VLXJqaS6ONWGFGlK06vtTwgfywAuis19ybQBK26wx253nEdJTyTynZjjXaPf2Ad5NgB2kY66eLZRVLFtkAbTW2jYWubAC54ndhBa8tOfWJ/Uom+Sga8hHvS8LeCbx9Yt2DHBTQuqHhmwTE2zS+0l0gkraqSol9qQ3A5KvBVHcBYffzx1aIaGz5lN0UAXqjad2Ngq3tc8zv5AHEFhuan9XVclRHWsTTRj3WHXlU8V2eSEe83cQDxx6SeQQRHCQMslUBcrj061XvlEUFXSyu5jYdLJYAq9+o6gcEJ6tiTvtx2sN3V5pqmZUiy7llXqTIPda3EfRbiPMcjiwZhQJPE8UqhkkUqynmCLHGecunl0dzgo5JgawY/PhY9VwPnKfvVhzxiNcayMtd84zHaOSs+UrR2DH4ilDKGUgggEEbwQd4I7sfvGWnRgwYMCF8Jxk7WFpJ69mE8wN02tiP6i7lt4728WONFay889UyypkBsxTo07dpzsAjvFy3ljKWNzhMXzSHu9VW87LTGrLTigmp4qanPQvGgUQSEBjbiVPCQk3Y237ySBi611BHNG0cqLIjbmRgGB8QcYzVrG43EYZehevCppbR1V6mEbton5VR3Mfb8G3/AEhiKnhrgccRv2boD+aax0bq6DrZfJ0sA/8AYzsbAdkEpuY/qtdcSmQaZw1LmI7UNSvt00w2JB3gcHX6S3FuzHvo5pZTV0e3TSq4HtLwde5lO8ePA8icdWYZLBO0bSxI7RMHjYjrKwIIKniN44c+eMtzs7SDP6+PP79qfuVe1q5FHU5XUbYG1DG0yNzVkBbd4gFT44y30hsVubEgkX3XF7G3bvPxONC68NMkp6M0iMDNUCxAO9Y79Yn61tkdvW7MLXVJoD/lCp6SUfwaEgv9Nvdj8Obd273hjYoHdDTl79L5Kt2ZsFO6ptUnrAWrrF+R4xQn+c+k/wDV9g976vtPmOMKAAAABYAbgAOAHdj6iAAACwG4AY5c0zWKmiaWZ1jjQXZmNh/+yeQG88sZM876h9z4BWAWXUThR6xtdiw7VPQEPJwafcyJ3R8nbv8AZH0uVP1ja4Za3agptqKm4E8HkH0reyn0Rx534Bb41KThv85fL1Vbn8l6VNU8js8jM7sbszEkkniSTvJw7/R3yW0VTUke2yxKe5RtP5Esv6OEZjWOrrJfVMtpoiLN0Yd/rP12B8C1vLF/E5MEOAb/AIUMGaqev7I+loEnA61PILn6Ellb8XR4z7DMyMGUlWUghgSCCOBBG8HvxsHSLKBVUs0B4Sxsl+wkdU+RsfLGPZoirFWFmUkEdhG4j44XhcmKMsO35UvGad2rnXcH2afMGCtwWp4A9gl5Kfp8O23EuRWBFxvB4HGK8MDV5rbmy8rDNeal+b78ffGTy+gd3Zbfeur4bfrxeXohr+aeOmmgdPmUWzMuzIo+TmUddD/eXtU7vA78Zs0j0bqcrqgj3R1O1FKhIDAHc6Nx/eDjVOS53DVwrNBIJI24EdvMEcVYcwd+I7TTQ6HMaZoZRZuMcgFyjciO0ciOY8iOKkq3QOwP+Xcckzm3Sopdfcn+T5EkX+GBQkcoA2WvuLsPddRvtaxNuG8YXOjmilVmEuxTxlze7udyrfm7Hh+Z5A45c6yaSkqHgmWzxtYjfY8wQeakWIPYcag1dZlTT5fE9LGkSWs0S+449sHmTfftHeQQeeNKZ7aNmOFvzb7JB1tVC6C6nqah2ZZbVFQN+2w6iH+rU8/pHf2bOL3VVSRIzyMqIouzMQqgdpJ3AYqmm2s+ly4FWPSz23QIRfu2zwQeO/sBxn7TDWBVZi95ntGDdYUuEXy95vpG57LcMZ8VNNVuxvOXM/hOSGp6ZZrjo6jMFpI9oq91Wc9VWk5KoO+xFwGNrmwtvvim69NJqCdFhRulqom3PHYogPto7c72G4XsRvtvBTIOJHJ9HamrbZp4ZJTwOwpIH1m4L5kY02UEULxJitZJiJyT11FaXesUhpZDeSmsFvxMR9n9E3XuGxhn4zBotNNkubxCpHR+ykwuCOjkAubi4OzcNu5pjT4xkV8QZJibo7MKxpyRgwYMcCZKD0is02aemgB9uRpD4IoA++Q/DCk0X0LqswcrTR7QX2nJCot+F2PPuFz3YuvpB1hbMIo+SQA272dyfuC4cmiOSxZdl8UZ2UEce3M5IUbVtqR2J4C9954ADsxuNnNLSswjNyqtdyR9TqIzFFJ+Qa2+wlt+0oH34rGX6DV08AnhppJImuAyANexIO4Ha4g8saR0i0spjQ1Tw1EMhWCUjYlRjfYa3A9tseeqyi6LKKRe2Pb/AE2Z/wC9hRxCZsZc4DW33U4BdZsShraKQSCOop3Xg+xJGR52G7uxaBryzPo9jpI9q1uk6Jdvx+bf7ONK4V2vieBKDZtF0zyRjgnSBesxI94DqWv5YmOsbUPa18YJQW2GRSGqKmWpmLOzSyyMLkkszMdw/cB5Y1boPowtBRRU4ttAbUjD3pDvc/HcO4DCB1M5GKnNYiwusAM58VsE/GynyxoLPM0kCyRUfQyVYUERyPs7Km9nYcStx5nmMHE5LubC3QZoYN1z6Zac0+WxbczXcg9HEvtue4cl7WO4d53HN2mendTmUu3M1kU/Jwr7CD+83ax3+A3Ytub6n84qZWmnaOSRjcsZR5AbrADkBuGOL/QVmfzYv1o/wxbSNpoOsXgu96KHXKXuDDB/0F5n8yL9aMH+gvM/mRfrRjQ+Lg/zHmkwlVvQbI/XMwp4CLq0gL/UXrP+FSMac01z31KgqKjgyIdj67dVPxEYoeqLVhUUFRLPVBA2xsRhWD+0bud3DcoH2jjm9IfPtmGnpVO92Mrj6K9VL9xYsfsYyKhwqqlrG5gf2VYOqFctVWkBrMshdm2pEBhkJNyWTcCTzJTZYnvwjNb2R+rZrOALLKROv297f/cD4t3o8Z7sy1FKTudRMg716r27yGU/ZxbtbereXMuhkpzGJI9pW2yV2lNiLEKd4IO76RwRuFLVuByB/Of6Qes1ZwwYYb6iczHuwnwlH7wMef8AoOzP+jj/AFqY1/i4P8x5pMJVc0S0yqMum6SB9xttxnejjsYfkRvGNIaD6w6fM47xnYlUXkgY9Ze9fnpf3h3XAwkf9B2Z/wBHH+tT/HHXl2pnN4ZFli6OORDdXEwBB8hjgq2004vjAdz9UzbhXvXloUKim9cjX5WnHXt70XE+aG7eG33YS2Q6Z1dFHLHTSmNZgNq3EWvvQ+61ja43/AW0tkOZzdGlPmPQCqcMAkbbXSoB1nK2GzzB93s42GatNtHjQ109P7qNdD2o3WTxOyQD3g4Xh78TTA/O2Y7v7Q7mFxZdlFRVyEQxSTOTc7Klzc8Sx5eJwwcg1A1ktmqXSnX5v8rJ8FOyP0vLDk0BzGOfLqeWNUQNGNpUUKocdWQADcOuDiRzfP6elXaqJo4hy22AJ8BxbyBxRNxGUuLGC31KkMCqeQalsuprFozUOPemO0P0BZLeIOLxBTqihUUKo3BVAAHgBuGFfn/pAUsV1po3qG+cfkk+8Fz+iPHC1z/XHmNVcCXoEPuwjYP6dy/wIxUKOpqDd/19FOIDRW70iMrTbp6gMu2QYnXaG1beyHZ423uL964Y+rPPfW8sp5CbuF6N+3aTqknvIAbzxlWWUsSzEsx3kk3J8SeOHd6OubXjqqcn2WSVR9YFX/ZT4466umMdKATfD+UrTmnLgwYMYKtWZddc184m+isQH6tT+ZxofIs0jraSOZbNHKgJBsRvFmUjuN1I7jjOWuZf45qf+V/Yx4jNFdP6zL7inlshNzGwDoT22PA94IJsMehkpDPTx4dQB9lUHWJWjq3VvlsvtUcHiq9GfwWx2NoyogMEc00UfR9EFRluq7OyArOrMpA4G9xbCfofSKqB/K0sL/UZ4/z28T1F6RVMf5WlmT6jJJ+ZTGe6kqhqCfG6bE1W7ItBpaWZXGY1csYveGZhIDuO65G7fv3AcMU/0ioI/VqZyB0vSlVPPY2CWHhtBPj34kpdf2XhSQtQx5L0ag/EvYYTWnmnEuZ1AkcbEagiKIG4UE7zfmxI3nuA5Y6KSnmdMHvFreChxFskxfRyoR/C5SN/ycYP6bN/dx0a+6OSGSkr4WZHQmEupsRxePeP+Zjs9Hdf4FUHn0//AONP8cW7WdkfrWWVEYF2VOlTt2o+tYd5AK+eK5JcNaXHS9vC1lIHVVP1ea7Un2YK4rHLwWb2Y3+tyjbv9k/R3DDYBxivDH1d64ZaHZhqdqam4DnJGPoE+0v0T5EcD0VfDf5w+Xola/mndpVpvT5cENR0gV9yssbMt+wkbgedj+7FXk1+ZcOAnPhGP3uMXOOWlzGl3GOop5RY8we481YHwIPYcIjWPqflotqem2pabiRxeIfS+cn0uXPtPHSxwPOCW4cmcSNFfZPSEoBwiqT9iMfnJhN6f6W/5RrXqNkqllSNWIJCqOdt1ySzeeK7gxuQUcULsTdVWXEqb0K0i9RroKkglUbrgcSjAq4FyATsk277Ydg9ILL/AOjqf0I/+7jPGDEz0cc7sT9UBxC0SvpAZd8ypH/LT90mLHojrEp8yZlp0msguzPHsqOwbQJG0eNu44SerrVLNmBE021DS/O4PJ3Rg8vpnd2X32f9PTUuXUtlCQQRC5JNgO8k72Ynmbkntxh1cdPGcEdy5WNJOqlsK3WJrojpdqCjKyz8Gk4xxn++47OA533jFL1i65pKvagoy0VPvDPwkkHP6iHs4nnx2cLDHVScN/nN5eqhz+SdWoimlqaqqr52aR7CIOxuSWO03hZVUW5BrDHN6ROT2lpqkD21aJvFTtJ9zt8MMHVFkfq2VQAizSgzt9uxX8AQeWIjX7R7eVhv6OdG+IdT+0MUsmvW3Gl7eGiLdVJbJtOa6CAUlNM6IzkgIBtktYWVrbQ3jgtt5OLRRakczqh0szxxs289NIzSfa2Vbf3E3x+9QWTJLXvK4B6CPaQHkzHZB8l2viMPbNNJKWmIFRUQwki4DyKpI4XAJuRjoq6owy4IWi+5tmoa24zSbh9HSc+1VxDwjZvzIx1p6OHbXfCD/GXDCn1oZYvGshP1SW/ZBxzf6Xss92oL/Uhmb8o8cvxVYdL/APn9JsLUqNLdRdRSRNNDKKlEF3UIUkAHEhbsGA7jfuOOfURX9HmoT+likT4ASD9g40DkmeRVcXSw7excjro8ZuLcA4BI38eHwwgctpVo9KFjQWUVRVQOAWQGwHcA9sdENQ+eOSOTUAqCACCFo7Bj87WDGGrFmzXnTbObOfnxxN+HZ/u4X+G16RNBarppfnxMnmjk/lIMSegGpSknp4aqoleYSoriNfk1FxvViCWax3XBXhj00NUyKmY5/d5Kki5SYpKKSVwkaNI54KilmPgBvwwdHdRVdUWafZpkPz+tJ5Ip3faIw/spyKnpE2aeGOJeewoF+9jxbxJOIzNtYNDTkq06u/8ARRXme/Zsx3sfG2OOTiUsmUTfyUwYBqoXR3Utl9LZnQ1Dj3prFb9yDq28drxxRfSFyYRy0kyKFUxtFYCwGwQyiw4bnb4YdtZM5gdoQGk2C0atuBbZugbgQCbA4R+svKM5mpGnrjTrDCyt0MfEFiEuDYk+1vu+KaOV7pw97uzM8+SlwyUz6OdXeCrj+bJG/wCkrD+5hwEYzzqAzfo8weEndPEQB2sh2h+HbxofFXEWYZz25qWaLImmuR+p19RBawSQ7H1D1k/ARiFw3fSGyLZngqlG6RDE/wBZDdSe8qxH2MKLHoaWXpYmuVJFip/Q/Tepy6Xbgbqn24m3o47xyPYw3jwuDpPQrTeDM4OkiuGWwlib2kJvbuZTY2YcbHgQQMm40fqKyXocsEpHWqHaTv2R1F/ZJ+1jg4pFGGdJbrJ2E6Kha8tEKWklilgHRtOX2ohbY6uzdlHu3LWsN3ZbmrcMHXjnXT5oyA9WnRYh2bXtv53bZ+zimZNkc1XKIaeNpJDyHIdrHgq95sMdlIS2Bpedt0rtclw4YmpXRSlraqT1m7mFVdIfdffYl+0Kdnq8Dtb9240zPtHp6OUxVEbRuOF+BHapG5h3jE9qnzv1bNadibLI3Qt4SbhfwfZPlhqgl8DjGdtkDXNaM0o0ngy2mM0u5RZURRvZrHZVRw4A9wAOM1abawKjM5LynYiU3jhUnZXvPznt7x8rDdh/62Ml9ZyqoAF2jXpl8Y+sfim0PPGWsZ3C4oy0v/ldM8lGJLRnJzV1cFOP52RVNuS36x8lufLEbhqej9kXSVstQRugSy/XkuP2A/xGNSpk6KJz+xIBcp/RRhVCgWAAAHYBwGKNru/1PN9eL+0XF8ws9f8AW7GWql98k6C3cqux+8DHlqUXmZ3hXu0S81F6QJT5iY5CFWoTowTuG2CGQefWUd5GNCVmUwykGWKOQjcC6KxHgSDbGQMsymaoYrBE8rKpcqiliFBAJsN9rkfHFvy/XDmlMvRNIH2N3yybTi3IncxP1rnGxWUTpZMcZF9wq2usM1pGLK4U9mKNfBFH5DHSBjNUuvLMzwkjXwiX998cc2uLNW/90R9WOIfkl8cf+lznUjzPomxhaYzLMo6eJ5ZnCRoLsxO4D955AcSd2Mx5ZnZqs+hqLW6WtjYA8gZV2Qe8LYYg840nqqu3rE8koG8BmJUHtC8AfLHZoBFtZpRD/wCoiPwcH92O+Cj+Hje5xuSCkLrla0tgx8vgx5xXJY+kDlPSUEcwG+GUXPYrgqfxBMduonNOlypU5wyPH5EiQftkeWLZpfkvrdFUU/OSNgv1uKHyYKcZg0f01rKASJTSmIOQXGwjG4uPfU2O/ljWp4zU0xiGoN/f1VZNjdavq6COXdIiuOxgGHwO7H7gp1QWRQo7FAA+Axlap1nZm/GsmH1SE/YAxG1GllZJ7dXUNftmkP8AexI4VJu4fVGMLXzOBx3eOK5plVU81FUQNPCGkidFBkQHaIOxYE8dq2MrTNIwDvtspJAZrkXFri557xu7xh66h6GiemMqRL63GxWV26zC9yhS/sKVuN1t6te+Emofh29JivY7D9qQ6+SSuRZq9HVxTAENDIGK8DuPWU9lxdT4415RViyxpJGdpHUOp7QwBB+Bwgdemhnq9UKuNbRVB69uCy8T+mOt4h8WnUNpoJITQyN14rtDf3oyesvirG/g30cXVrRUQtnbtr77CobkbK0a3si9Zyqewu0Np1+xfa/AXxl7G0pYgylWFwQQR2g8RjH+k2Tmkq56c3+SkZQTzF+qfNbHzw/CZcnR+Kh43XFSUzSSJGguzsFUdpJAA+Jxr2mhjoqNV4R08IBP0Y03n4AnGddTOSesZrESLrADM32dyfjZT5Y0vV0aSo0cih0YWZTvBHMEcx3Yq4rJd7Wcs/NSwZLN+i2ryqzmoepk+ShkkZ3mYe0WYkiIe9vNr8B23FsPvR3Rily2ApCojUC7yMRtNbi0jHjbf2AcgMfrSLSamy6DpJ2CIBZEUdZrDcsa8/yHOwxnbT3WhUZkxTfFTg9WFTx7DIffPdwHZzKgTVxsMmDy/ZRk1aKzvIKXMafYmVZY2G0jggkXG542HA943HvGM+6d6ranLH6WMmWnBusyjrJv3dIB7Jv7w3HuJtjj0E1mVOWsFU9LTk9aBju7yh9xvuPMHlonRnSymzKDbgYMLWeNrbS391179+/eDyJxJE1C7mz35FGTl1ZFmK1dHDMQCJolZhxHWXrD43GMnaSZQaWrngP81IyDvAPVPmtj5413l2XRwRiOJAka32UXgLkkgdguTu5YQWv7I+ir0nA6tRGLn6cdlb8JjxHDJQJi0aH8fpDxklhjS+pTIvV8rjYizVDGY+B3J5bCg/axnTJssapqIoE9qV1Qd20QL+XHyxsOjpVjjSNBZUUKo7AoAA+Ax08Wls1sfPNQwbr2whfSGzoPUwUwP8khkb6zkAA94VL/AGsPOvrUhieWQ7KRqXZuwAXJ+GMi6S521bVzVDcZXJC9g4IvkoA8scnC4sUuM6D7lM85JrejzBCoqJGkj6Zysaxlht7CjaJC3vYsR+hhr5zozS1YtUQRy97KCw8G9oeRxRcs1FUJgi6USibYXpGWQjr2G1YEEDrXxZsq0JemFoa+r2RwSVo5k8Btx7QHgwxTUyMkkMjHG/d+QpAsLKo576PtLJc00skB+a3yqfeQ4/SOF1nupfMae5WIVCj3oTtH9A2e/gDjTMYNhcgnmQLfdc2x9xMXEJ49796CwFYvqKZ42KurIw4qwKkeIO8Yt2p+k6TOKbsUu5+zG5H32w8NbMsEeWTySxRyMF2IttVYh3OypW43EXLbvm4Wfo85ZtVs81t0UWz9p2Fvwo2NT4vpaZ7yLbearw2Kf1sGPuDHm1cjGX9b+jfqmZy2Fo5/lk7OsTtjyfa3dhGNQYXuurRP1ugMqC8tNeRe0pb5VfgA32Lc8d1BN0UwvockrhcJAaP6MVNbJ0dNE0h5kblUdrMdyjxx3aP0UNPmSQ5jHeNJDHKpJAU7wGJFroDYntGG9qF0pSWlakIVZICWFgBtox9o24srHZJ7CmL3JobSNVmsaBGnIUbbC9tngQDuDWsNq17AY0Z69zHuje3La2vekDcrrj0r0DgraIUoCwqpVoiii0ZHzVFhYqSLd+PXRHQWly5CtOh2mADysdp2t2ngB3AAYnZ6hUUs7BVUXLMQAB2kncBhU6Z6+YYrx0KiZ+HTNcRD6o3F/uHecZUTZph0bLkfRObDNXbWDTUslBNHVyJFGy7pGPsuN6FRxZgQNw3neOeMuZdXy0lQksZKSRkOpsRyuNxtdWU8DxB78X/V1UxZrmW3mk7SyAXgie3RseJW3AAWv0YADb73tYsrWfqzTMYukiAWqjHUbgHA9x/3Hl4HGjC9tG7oZM768h69qU9bMKd0I0yizKmWaPc4sssd96NzHep4g8x3ggJ70gci6OtiqAN08dmP047A/gKfA4pejukVTlVWXQFHQlJYnuAwB6yOPHnxB34bGnOdU+dZK80B+VpiszxH204q4PauyxYMNx2eRBAlsBpagPb8hy80XxBHo8ZLs09RUkb5HEa/VQXa3cWa32cWTWDrWgy4GNLTVNt0YO5OwykcO3Z4nuBvhVPrVNLl0FDQXRlj+VqCLHbe7OIxyszEbZ37twG44XckhYksSSTckm5JPEk8ziwURmlMsul8goxWFgu/P9Ip62YzVEhdzw7FHJVHBV7h+eI7BgxrtAaLBVox3ZLnk1JKs1PIY5F5jmOYYHcynsO7HDgxJAcLFC0lq81vQ1+zDPaGp4BeCSH+rJ4H6B39hPLz17ZL02WdKB1qeRX79luow/Ep+zjOINsM3RnW6WppKLMSZIZI2iE/tSJtKVG2OMgF739oW97ljSUJikEsOx09FYHXFivzqFyLpswM5HVp0LX+m91X8O2fLGisLrUZkPQZaJWFnqHMn2R1U8txb7WPPWnrVShRqemYNVMLEjeIQebci/YvLieQbiqcVTUlrO7yTNyCrevXT4H+L4GvvDVDDu3rH8bM32R2jCeoKwxSxygKxjdXCsLqSpBAYAi43bxfFh0F0MlzWrKbRCDrzyneQCe/i7G9r955HGkMk0HoqSMRxU8Y3WLMod2+szC5/LsAx3uniomCIC53S2Ls0ush9IeNrLV07IfnxHbX9FrEDzbDFyLTmirLer1MbsfcJ2H/AEGs33YoWtLVPSGCSrgKUrxqXcezE47LD2HJ3DZFiSBbfcIS+Ko6SCqbiju3373UlxGq2dWUaSrsuCR3EqR4FSCD4HFPznVxI9zS5lW07clM8kyfB22vxHCJyLWZmFJYR1Lsg/m5PlFt2DauVH1SMMTIvSIG4VdMR2vCb/gc/wB44pdQ1EObM/fIqcQKpOsqLMKaRaWtrDUKQJVG2zD3lUkMAQfa7cNXULknQ5cZiOtUSFh9Veov3hz54T2leaNm2as0Nz00ixQg7uruRLjlf2j2XONP5Rli08EUCezEiovgoAue88cWVzyyBkZyJzKhut12YMGDGKrEY+EY+4MCFnPSfLZMgzhJ4QegZi8Y5FDuli8r2HYCh44Y2k+vCip4x0B9ZlZQwVdyrcAjpG5HfvUXI4G2LJp5oemZUjwtYOOtE/zXHA/VPA9x7bYypmOXyQSvFKpSSNirKeRH5jv543adsdYAZPmbr2jZVG7dFM6V6e1eYteeQ7F7rCnVjX7PM97XPfivY+qpJAAuTuAGHxqq1QiDZq61bzbmihO8R9jOOcnYPd8fZ0ZZY6WPTuCUAuK5dU+qIoUrK1bMLNDAeXNXkHzuYXlxO/cHDVVSRozyMERQWZmNgAOJJPAY88wzCOCNpZXCRoNpmY2AH/nxxm/WZrQkzFzFFeOlU7l4GQjg0n7l5ePDCYyWukudPoFZk0Lk1p6XQZhWdJBEFVRsdLYh5bcGYcgBuG69uPILWMtzSWnkEkLlHFxcWNweIYHcykbipBB5jHLgx6NkTWMDBoqrp16F61qCULHXUsEMnDpliUxt9YbJMZ+I7xhqUuUUcih44ad0beGVI2U+BAscZAxJ5JpPU0bbVNPJEeYU9U/WU9VvMHGdPw0Ozjdbs2TB/Nax/wA3ab/Z4f1Sf9OD/N2m/wBnh/VJ/wBOEfk/pB1cYAnhinA94XiY+Nrr8FGLTR+kRSEfKU86H6Ow4+9lP3YzH0VS3a/cU+IJj/5u03+zw/qk/wCnH3/N6m/2eH9Un+GKH/6gMu+ZU/q0/wC5jgrfSJpgPkqaZz9MpGPuLflhBS1J/iVOIJmf5Apv9nh/Vp/hjnzEUdLGZJhBEg95lRR4DdvPcN+EfnWv6tlBECRU4PMDpHHm3V/DhfZrnU9S+3PK8rdrsWt3C+4DuG7HXFwyV3+4bfUpS8bJqac69CymDLgUXgagizW/ql9z6x39gHHCfkkLEkkkk3JO8kniT2nHzBjahp2QizAqybrQno+U6DL5XW2207Bzz6qJsjw3k/aOLLpfklc00dVQT2kjGy1NIT0Mq3vvA9l+V/DeLb8+aCaeTZZPtx9eN7CWImwYDgQfdYXNj3niMaH0f1k0FXGHSoRDbrRyssbr4hjv8VJHfjCrIZIpjIBcHx8CrWkEWURpZoTV5t0azypS06gM0Md5WZ7byzEKthwXceZ4mwh6v0eKQx2jnnWS25m2HW/eoVTbwbFqzXWnl8JCicTSEgLHAOmZidwA2ercndYkY6Mt02V6v1SeCWmnKl41k2SsigXOwyEqWAvdb7rHsOKGy1DG9XIe/NTYFZq0s0QqMun6KdeO9HG9HHap/MHePhiExpnXZQxvlMzuBtRlGjPMMXVd3irEf/zGcsmyiSqnjgiG1JIwVR+ZPYALknkAcbtHU9NFjdlbVVOFimdqC0T6Sd61x1IbpH3yMOsR9VD+MdmH3iL0Y0fjoqWKnj9mNbE82Y72Y95Yk/diUx52qn6aQv227lc0WCMGDBjmUowYMGBCMLTW9q09dj9Zp1/hMY3qP51By+uOXbw7LMvBi2KV0Tw9uqgi6zvqONEK0ipFqn/25e2xf3gAeEvZfvtY8X5m2bxUsLzTOEjQXZj9wHMkncAN5OFlrW1UGctWUS2nHWkiXd0lt+2nZL3e99b2lFpPprV1qxx1MhYQjZC22bsNxZxzk5En7rm+qYBWvEjXd43Hd3pL4clK6xtZUuZybK3jpkPycV95+nJbi3YOC8uZNLwYMbccbY2hrRkqybowYMGLFC9aSjeVwkaM7sbKqgsx8AN5w38u1HRpl0k9Y0i1CxySCNGUKtkJVW6p2jcb7G2+3K5qGq3TiLLJ5ZJkkcPGEATZuOsD7xHIY0PnVWsuXTSL7L0zuvLc0RI+44x6+olY8NbkOfNWNAKT+q7U/FV04qqsvsOT0cSnZuASCznjvINgLcL334ltPNR9OlNJNRbaSRqXMTMXV1AuwF+sGtcjeb8Lb74vmgq7OUUlt38GQ+ZS/wCePmrdi+U0m0b3hAN9/aPyxwPq5ukLw7IG1tt/RMGi1ln/AEB1dz5lMvVZKcH5Sa1hbmqE7mc8LC9uJxY9NtU8cNfR0lG0hNSGLGQhtkKd7dVV3BbnywwtVOsGCrjjo0SRZKenjBLBdlggjRipDE+0RxHPHdnKXz6h7qaoP7I/fjokrJhMb5WBy8MlAaLKOpdRGXLHsuJXe2+QyFTftAXqjwIPnhO6yNBDldSIwxeKQbUTncbA2ZWtu2lNt44gg7uAfekUhGbZYATYrV3HI2iS18Uf0jU+Toz2PKPiI/8ADC0dRL0rQ51w6/59EOAskfgwYMehVSMGDBgQmhqJjovWmad7VI3U6MAF3+0VN98nIDduuRe/V0DLsjrNYbIJ2jbcLbzc8N2MXA4kqvSaqljEUtTPJGOCNK7L3bibYyarh5mkxh3vsTtdYK+65dZCVrClpm2oI22nkHCRxcDZ7UW538yb8ACbvqY1eeqRetTraomXqqRvjjO+x7HbcT2Cw3b8VnU7qtMhSuq0+TFmgiYe2eUjD5g90c+PC209ccNXM2Nnw8Wm55p2i+ZRgwYMZSdGDBgwIRgwYMCEYMGDAhGFvrJ1Qx121PTWiqeJHBJfrfNf6XPn2hkYMWRSuidiYc1BF1jPM8rlp5WimRo5FNmVhYj/ABB5EbjyxzY1tpboPTZjHsTp1h7Eq7pE+qez6JuO7Gf9NdU1Xl+04HTwDf0qA9Uf1i8U8d69+PSU1eybJ2RVRaQqTgwYMaKRGNWp/qQf8D/8fGUsatT/AFIP+B/+PjH4p/DvVjF5asa5J8opbEHZiETDmCnVIPYd1/AjE1o5kwpKWGnViwiQJtEWJtzsOGF/q80AjFBFUU9XWRNPEGdY5UCF7WPVMZ4EEX4jtxcNBukTLKcz7YkEW1J0lw97lmL7W+/M3xkTtAc7Ccr6eacJPej7/rOb/hn/ALWHDG0lr1iz7LtsgCSKeME/Oa2yPNgAO8jC49Hw/wAZS/8ADP8A2sGLvrD0eirs3oaeZnVWhmIMZCttLZhYkHsPLHfVWNUcWmE/YpR8qvGYZEstVTVJYhqcShVAFm6RVU37LWws/SN/kaT68n7KYtA0enp8woAtRWVENp+k6Zw6oRFaMsVRd52mALEns54qfpGyjo6NeZaU28BGP3456QWqI876/lS7QpIYMGDHqFSjBgxJ5Bo1UVsvRU0TSNzt7KjtdjuUeOFc4NFyhRgGHJqw1NFytVXpZdzR07De3Y0o5L9Dnz3bjbNX+p2Gh2Zp7T1I3g2+TjP0AeLfTPkBhi4wqziOLqRac/RWtZzXwC2PuDBjFViMGDBgQjBgwYEIwYMGBCMGDBgQjBgwYEIwWwYMCFQ9LNTdFW3dF9XlPvxAbJP0k9k+WyT24UGkmpnMKW5SP1iMe9Ddmt3p7V/AEd+NN4Md0NdNFle47UpaCsWSRFSVYEEbiCLEeI5Ybo15Reoeq+rSX9X6Db21tfo9i9rcOeHFnGjFLVi1RBHLyuygsPBvaHkcUfNtQVBJcxNNAeQDB1+Dgt+LHa6ugnt0zSLJcJGioerXXD/k+H1aojaSEEmNkI20ublbMQGW5J4gi548pLTvXmtRTvT0cUidICryybIIU7mCKpO8jdcncL7r7x8r/R0nH8jVRP8A7xGj/Z28QlTqJzJeCwv9WUD9sLi4fBPf0l8/JR1rWUPq200XLKp53jaQNE0eypCm5eNr7x9D78S2metY1VZS1VPG0L017bRDA3INja24i4I7DjlOpfNf9mH66H/uY/UepTNTxgVfGaL9zHHQ40rn9IXC/eo62iYdJ6Q9KYwZKedZLb1XYZb9zFgbeK4U2nemsmZ1PTONhFGzHGDfZW9953XYneTbs7Bi1Uno/wBe3tyU8Y73Zj8FS334sWW+jogsZ6tm7VijC/iYt+zjmY+ip3YmnPxKk4ikhiWyLRSqrGtTQPJyLAWQfWc2UeZxozJdUWW01iKcSsPemJk/Cep+HFwihCgKoAA3AAWA8AOGFl4sP+NvmgM5pM6Kej6BZ6+W/PoYju8Gc7/JQPrYbmU5NDTRiKCNIkHBVFvM8ye878duDGRNUSTHrn0VgACMGDBihSjBgwYEIwYMGBCMGDBgQjBgwYEIwYMGBCMGDBgQjBgwYEIwYMGBCMGDBgQjHw4+4MCEYMGDAhGDBgwIRgwYMCEYMGDAhGDBgwIRgwYMCEYMGDAhGDBgwIX/2Q=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data:image/jpeg;base64,/9j/4AAQSkZJRgABAQAAAQABAAD/2wCEAAkGBhQSERUUExQWFRUWGBoXFxUYGBoXGhwdHhoXHRgcGR4aHCYfGhojGxoaHy8gJScpLC0tHB4xNTAqNSYrLCkBCQoKDgwOGg8PGiwkHyQsLC4sLCwsKSwqLSwpLCwsLCwwLSwsLCksKSksLCwpLC4pLCwsLCwsLCwsKSksKSwpLP/AABEIAOEA4QMBIgACEQEDEQH/xAAcAAACAwEBAQEAAAAAAAAAAAAABwUGCAQDAQL/xABTEAACAQICBgYFCAQJCwMFAAABAgMEEQAFBgcSITFBEyJRYXGBCBQyQpEjUmJygqGisZKTssEkJTNDU2OzwtEVFhc1VHN0g9LT8BhExGSjw+Hx/8QAGgEAAgMBAQAAAAAAAAAAAAAAAAIBAwUEBv/EADURAAEDAgQCCAYCAQUAAAAAAAEAAgMEERIhMUEFURMiYXGBkdHwFDKhscHhQvFSFTNDgpL/2gAMAwEAAhEDEQA/AHjgwYMCEYMGDAhGDBgwIRgx8LWwvtLNdVFSXSI+syj3YyNgH6Um8fohvLFkcT5DZguoJsmFiNzfSSmpReonii52dwCfBeJ8hjOmkeuPMKq4Evq8Z9yG6nzf2z5EDuxSZJCxJYkk7ySbk+J541YuFOOcht3JC/ktG5nr3y6LchlnP0I7D4yFfyOK3Wekb/RUXm8v7lT9+Epgx3N4bA3UE+PolxlNab0iKwnq09OB39I35OMeX/qFrv6Gl/Rl/wC7hXopJAAuTuAGNKatdX1JFQQSSU6PNLGsjvKgZgWF9kBgdkAWFhbhvxXUx01O0EsupBJVFpvSKqR7dLC31WdfzLYmaH0jIT/LUkid6SLJ9zBPzxHa7MxoTAsFOiLNHUWk2YGj3BJARt7AVusRuBP3YTmCGkgnZiwW8SoLiFp3Ktc2WT2HTmInlKjJ+IXUfHFwoswjmXbikSRfnIwYfFSRjGWLvoloBmM1N67RMVIdlVVkMUjBbXZTuUi9xYsN4OKJ+GxMFw+3emDytPYMZ/y7XHmVBJ0NfEZbcVkXopbdoYCzDvKm/bho6Ka0qGvsqSdHKf5mWyMT9E32X8jfuGM6WjliFyLjmMwmDgVb8GDBjkTIwYMGBCMGDBgQjBgwYEIwYMGBCMGDBgQjBgwYEIxXtMNOabLo9qd+sR1Il3u/gOQ+kbDz3Yr2svWtHl4MMNpKojhxWMHgX7W5hPM2FrpHJcjrM5q2sWkdjeWZ77KDkWPIcgo7LAWG7RpqLGOklNm/dIXbBdumutOrzElS3QwcoUJsR/WNuL+e7uGKbi66x9WkmVsjBjLA4AEtrWe3WVgOF7EjtHeDilY9BT9F0YMWiqN75oxY9AtC3zOqEKnYRRtySWvsrcDcObEkADz5HFcw3vR0qlFRVR+80aMPBWIP7a4irkdHC5zdVLRcpi5XquyulVVNPG7EhQ09pGZrHgG6t7A7lA4HdiP0z1OUdTCxpokp5wLoYxsoTyV1HVseFwARx38DM6yYD6i0yC70rx1SeMThm/BtjzxZaecOiupurAMD2gi4Pwx5kTSttIHG91bYaLHmVVHQVMTuD8lKjMo49RwSN/PdjXmUZktRBFOoIWVFkUNa4DAEA2JF7HGYta2T+r5rUqBZXbpV8JBtH4MWHljRuhA/i2j/AOGh/s1xocSIfGyQbpWZEhLH0g9I4ysVEA/SK6zk2GxslZVAve+1fu88JPDI1+H+NB/uI/zkwt8aVCwNgbbfNI7Ve1FSNLIkaC7uyoo7SxAA+Jxr7R3JVpKWGnT2YkC37T7zeJa588IbURo109eahhdKZbj/AHjXCfAbTeIGNFYy+KzYniMbfdOwbpQ6TZAuY6SxxOu1DTwI8o5EXZgp+szqLdl8cesfU9R09NLVwyPAIxtdGflEYkgKqknaUliBclvDDK0eyfZqaypYdeeUKL/0cSLGvxYO3gRha+kLpLuholPH5aT71jH7Zt3LhKeWR8rI2GwAF/uVJAtcqraF65qui2Y5iamAbtlz8oo+g532HzWuOy2HzoxphTZhF0lPIGtbaQ7nQ9jLxHjwPInGRMTWi6Vqu1RRCXagXbd4xfZW/vciD803uATawNtCqoI3jE3qn6JGuIWu8GF3q41uRV9oZ7RVXIcEk70vwb6B8r77MTHnpInROwvGatBujBgwYrUowYMGBCMGDBgQjBgwYEIwuta+s4ZfH0EBBqnHHiIlPvEc2PuqfE7rBp3WFpsmW0plNmla6wxn3mtxP0V4nyHEjGWcwr5J5HllYvI5LMx4kn/zhjUoKPpTjf8AKPqkc62Sl9Esk/yjXJDLOIzKxLSOSWY8SBfjI3K53ntNgdSaPaOwUUCw06BEHHmWPNmPvMe3y3Cwxj5HIIINiN4I3EeGNG6pNZYr4vV52AqoxxP86o94fTHvDzHO3XxSKQtDmnqjb8pWEKt6+NKapWWiEWxBIA3SWDGUgg7K/N2Wtce0TbkRdTZ1o9UUjKtRE0TOodQ3NT+R5EcQdxtjXtRQxyFC6KxjbbQsAdlrEbS34GxO/Ct1857SCnFNIhkqTZ4yN3RC9totbgwBGxztfdYHFNDV2LYms7/VS5u6QeLhqlzj1fNqck2WRjC32xZfx7J8sU/H6hmKMGU2ZSCCOIINwfjjclZ0jC3mFWFs6qplkRkYXV1KsO0EWP3HFc1b1LGgjic3kpmelfxhYoPwhT5489CdYlNXwI3SIk1gJImYKwbnsgnrITvBHnY7se2Y6X5dQiRmnhQsxd1QhndiACSqXYsQoFyOQx5HA8XjLTe6vvuld6RdCBUUsvvPG6HwRgR/aHDd0LH8XUf/AA0H9kmM3ax9ODmdX0oUpEg2IkPG17lmtu2mPZwAA32ub7kmv2KCmhhNLITFEkZYSLv2VC3ts7r2xqTUspp42AXIvdIHC5Vd18t/GvhDH/fwusWXWDpYuY1hqERowUVdliCerfmMRujEUDVcAqXCQbamRiCRsjeR1QTvts35XvjVgBjgAcMwFWcytHapNGvU8tiDC0k3y0nbdgNkeSBRbtviyUOadLPOi+zCUQn6ZXbYeSvH5k48KnSanWkkqlkSSGNGcsjBgbC9gRuueFu04r2p9nky81Ent1M807eJfZ+HU+GPMPDnh0ruf1Kv7FdZpQilmICqCSTwAG8k+WMi6X5+a2tmqDe0jnZB5INyDyUDzvh+a7dJfVsuaNTaSpPRDt2OMp8Nmy/bwpNW+rCXMnEj3jpVPWk5vbisd+fa3Ad53Y0uHBsMbp39wSPzNlwaBavp8zlsvUhU/KTEbh9FfnORy5cT36Y0e0cgooFgp02UHHmzHmzHmx7fIWAAx65fl8NJAscSrFFGu4cAAN5JJ8yWPeTjyyjMDUDpVBEJ/krixcf0hvwU+6OY6x4gDiqqp9QeTRt73TNbZLXWVqc6QtVZeNiUdZ4F6oY8dqP5r89ngeVjx9NVGtv1jZpK1rT8IpTu6TsV+yTsPvfW9rv116c+qU3q0TWnqAQSOKR8GbuLb1H2jyxnQNbeMaFNA6pgtL/1O/8ASQmxyW1cGFhqg1m+uIKWpb+EoOq5/nVHHxkUce0b+Rwz8Y0sTonljlYDdGDBgxUpRgwYMCEY8551RWZiFVQWZjuAAFyT3AY9MKvXzpd0FKtJGbSVG97cREDvH2m3eCuMWwxGV4YN1BNglTp1pTJm1eWQMVLCKnj52vZd3znJufEDkMNxdRdI9DFC90qVW7VCcS53kEHc6A7hwNhxFzii6o9AqifaropFiaFrQGSPpEdrHb2hxCgEDaG8Em29cNyh056N1gzCP1SY7lcnap5T/Vy8AfoNYi4441quVzCI4D8vLX9+7pGjcpA6Y6tKvLiTInSQ8p0uU7trmh8d3YTiuZfXyQSpLExSRCGVhxBH/nDnjZbIGBBAIIsQd4IPb3YWGmmoynqNqSjIp5Tv2P5lj4DfH9m4+jh6fiYcMMw8fVQWclY9XOn0eZ0+1uWdLCaMcjyZfoN9xuOVz66e6v4c0iVXPRyIbpKBcgXG0pFxdSOV9xsfHPUa12SVquyNFKvI70kT3hcbnQ93A24EbtEZNrBpJ6H10yLHGo+UDHejc0Nt5beLWHWuLDfjkqKd0DxJCcjpb7Jgb5FRucarKE5aaVVWFUBkWc22lcDfI7G1wQOsDYW4WsLZlqItlmXaDbJI2l3qbG11uBuPEYvWsfWpLmLGKLaipQdycGktwaS3xC8B3nePHQTVRU5jaQ/I0/8ASsN7dvRr73juHeSLY0qUOp4y+d2u3vdIczkqQBi2ZJqszGqAKUzIp9+W0Q8bN1iPAHGg9FdXVFQAGGIGQcZns8h8Day+CgDFmxyzcVOkY8SmDOaQ1D6OtQf5WqiTuRXk/PYx11Po/wAMQUy5hsbTKikxKLsxsqi8u8k8Bi/aeay6fLUsx6Sci6QKd/cXPuL955A8lXoFm1Tm+dwy1LbSwBpgg3IgXcoQcuuyb+JtvJxEc1VIwyF1mjsGfcghoyXadQAfb6DMI5CjFGUx22WHFW2ZDsnutiBzbUbmUO9EjnH9W4v8HCnyF8TWtGtqMqzn1qmcp6wiuRxRivUdXHBh1Qe0bVxY78MbQDWhT5koQ2iqQOtCT7VuJjPvDu4jw3ljUVTGCUHE09mnkiwJss2VlJUUxaKVZYSwsyMGTaANxcG20LgHDB0E11vRQx000CyQxiytGdlwCSTcHqvvJ+b44feZ5RDUoY54klQ+66hh4i/A9434U2mWoJSDJl7bJ49BIbqe5HO9fBr+IxLa2CoGCZtvsowkaL9RUUWkmYdMZLUdMqKIb7Mrlus11BuiluqW57AA7Q3qWlSJFSNQiKAqqosABwAA4DGRqapqstqrjbgniNiCLHwYHcynzBGGcNZtXnJgoaUeqySb6iZW4Bd7dFv2gthe19omy3tclKqjebYT1APLt7VLXJqaS6ONWGFGlK06vtTwgfywAuis19ybQBK26wx253nEdJTyTynZjjXaPf2Ad5NgB2kY66eLZRVLFtkAbTW2jYWubAC54ndhBa8tOfWJ/Uom+Sga8hHvS8LeCbx9Yt2DHBTQuqHhmwTE2zS+0l0gkraqSol9qQ3A5KvBVHcBYffzx1aIaGz5lN0UAXqjad2Ngq3tc8zv5AHEFhuan9XVclRHWsTTRj3WHXlU8V2eSEe83cQDxx6SeQQRHCQMslUBcrj061XvlEUFXSyu5jYdLJYAq9+o6gcEJ6tiTvtx2sN3V5pqmZUiy7llXqTIPda3EfRbiPMcjiwZhQJPE8UqhkkUqynmCLHGecunl0dzgo5JgawY/PhY9VwPnKfvVhzxiNcayMtd84zHaOSs+UrR2DH4ilDKGUgggEEbwQd4I7sfvGWnRgwYMCF8Jxk7WFpJ69mE8wN02tiP6i7lt4728WONFay889UyypkBsxTo07dpzsAjvFy3ljKWNzhMXzSHu9VW87LTGrLTigmp4qanPQvGgUQSEBjbiVPCQk3Y237ySBi611BHNG0cqLIjbmRgGB8QcYzVrG43EYZehevCppbR1V6mEbton5VR3Mfb8G3/AEhiKnhrgccRv2boD+aax0bq6DrZfJ0sA/8AYzsbAdkEpuY/qtdcSmQaZw1LmI7UNSvt00w2JB3gcHX6S3FuzHvo5pZTV0e3TSq4HtLwde5lO8ePA8icdWYZLBO0bSxI7RMHjYjrKwIIKniN44c+eMtzs7SDP6+PP79qfuVe1q5FHU5XUbYG1DG0yNzVkBbd4gFT44y30hsVubEgkX3XF7G3bvPxONC68NMkp6M0iMDNUCxAO9Y79Yn61tkdvW7MLXVJoD/lCp6SUfwaEgv9Nvdj8Obd273hjYoHdDTl79L5Kt2ZsFO6ptUnrAWrrF+R4xQn+c+k/wDV9g976vtPmOMKAAAABYAbgAOAHdj6iAAACwG4AY5c0zWKmiaWZ1jjQXZmNh/+yeQG88sZM876h9z4BWAWXUThR6xtdiw7VPQEPJwafcyJ3R8nbv8AZH0uVP1ja4Za3agptqKm4E8HkH0reyn0Rx534Bb41KThv85fL1Vbn8l6VNU8js8jM7sbszEkkniSTvJw7/R3yW0VTUke2yxKe5RtP5Esv6OEZjWOrrJfVMtpoiLN0Yd/rP12B8C1vLF/E5MEOAb/AIUMGaqev7I+loEnA61PILn6Ellb8XR4z7DMyMGUlWUghgSCCOBBG8HvxsHSLKBVUs0B4Sxsl+wkdU+RsfLGPZoirFWFmUkEdhG4j44XhcmKMsO35UvGad2rnXcH2afMGCtwWp4A9gl5Kfp8O23EuRWBFxvB4HGK8MDV5rbmy8rDNeal+b78ffGTy+gd3Zbfeur4bfrxeXohr+aeOmmgdPmUWzMuzIo+TmUddD/eXtU7vA78Zs0j0bqcrqgj3R1O1FKhIDAHc6Nx/eDjVOS53DVwrNBIJI24EdvMEcVYcwd+I7TTQ6HMaZoZRZuMcgFyjciO0ciOY8iOKkq3QOwP+Xcckzm3Sopdfcn+T5EkX+GBQkcoA2WvuLsPddRvtaxNuG8YXOjmilVmEuxTxlze7udyrfm7Hh+Z5A45c6yaSkqHgmWzxtYjfY8wQeakWIPYcag1dZlTT5fE9LGkSWs0S+449sHmTfftHeQQeeNKZ7aNmOFvzb7JB1tVC6C6nqah2ZZbVFQN+2w6iH+rU8/pHf2bOL3VVSRIzyMqIouzMQqgdpJ3AYqmm2s+ly4FWPSz23QIRfu2zwQeO/sBxn7TDWBVZi95ntGDdYUuEXy95vpG57LcMZ8VNNVuxvOXM/hOSGp6ZZrjo6jMFpI9oq91Wc9VWk5KoO+xFwGNrmwtvvim69NJqCdFhRulqom3PHYogPto7c72G4XsRvtvBTIOJHJ9HamrbZp4ZJTwOwpIH1m4L5kY02UEULxJitZJiJyT11FaXesUhpZDeSmsFvxMR9n9E3XuGxhn4zBotNNkubxCpHR+ykwuCOjkAubi4OzcNu5pjT4xkV8QZJibo7MKxpyRgwYMcCZKD0is02aemgB9uRpD4IoA++Q/DCk0X0LqswcrTR7QX2nJCot+F2PPuFz3YuvpB1hbMIo+SQA272dyfuC4cmiOSxZdl8UZ2UEce3M5IUbVtqR2J4C9954ADsxuNnNLSswjNyqtdyR9TqIzFFJ+Qa2+wlt+0oH34rGX6DV08AnhppJImuAyANexIO4Ha4g8saR0i0spjQ1Tw1EMhWCUjYlRjfYa3A9tseeqyi6LKKRe2Pb/AE2Z/wC9hRxCZsZc4DW33U4BdZsShraKQSCOop3Xg+xJGR52G7uxaBryzPo9jpI9q1uk6Jdvx+bf7ONK4V2vieBKDZtF0zyRjgnSBesxI94DqWv5YmOsbUPa18YJQW2GRSGqKmWpmLOzSyyMLkkszMdw/cB5Y1boPowtBRRU4ttAbUjD3pDvc/HcO4DCB1M5GKnNYiwusAM58VsE/GynyxoLPM0kCyRUfQyVYUERyPs7Km9nYcStx5nmMHE5LubC3QZoYN1z6Zac0+WxbczXcg9HEvtue4cl7WO4d53HN2mendTmUu3M1kU/Jwr7CD+83ax3+A3Ytub6n84qZWmnaOSRjcsZR5AbrADkBuGOL/QVmfzYv1o/wxbSNpoOsXgu96KHXKXuDDB/0F5n8yL9aMH+gvM/mRfrRjQ+Lg/zHmkwlVvQbI/XMwp4CLq0gL/UXrP+FSMac01z31KgqKjgyIdj67dVPxEYoeqLVhUUFRLPVBA2xsRhWD+0bud3DcoH2jjm9IfPtmGnpVO92Mrj6K9VL9xYsfsYyKhwqqlrG5gf2VYOqFctVWkBrMshdm2pEBhkJNyWTcCTzJTZYnvwjNb2R+rZrOALLKROv297f/cD4t3o8Z7sy1FKTudRMg716r27yGU/ZxbtbereXMuhkpzGJI9pW2yV2lNiLEKd4IO76RwRuFLVuByB/Of6Qes1ZwwYYb6iczHuwnwlH7wMef8AoOzP+jj/AFqY1/i4P8x5pMJVc0S0yqMum6SB9xttxnejjsYfkRvGNIaD6w6fM47xnYlUXkgY9Ze9fnpf3h3XAwkf9B2Z/wBHH+tT/HHXl2pnN4ZFli6OORDdXEwBB8hjgq2004vjAdz9UzbhXvXloUKim9cjX5WnHXt70XE+aG7eG33YS2Q6Z1dFHLHTSmNZgNq3EWvvQ+61ja43/AW0tkOZzdGlPmPQCqcMAkbbXSoB1nK2GzzB93s42GatNtHjQ109P7qNdD2o3WTxOyQD3g4Xh78TTA/O2Y7v7Q7mFxZdlFRVyEQxSTOTc7Klzc8Sx5eJwwcg1A1ktmqXSnX5v8rJ8FOyP0vLDk0BzGOfLqeWNUQNGNpUUKocdWQADcOuDiRzfP6elXaqJo4hy22AJ8BxbyBxRNxGUuLGC31KkMCqeQalsuprFozUOPemO0P0BZLeIOLxBTqihUUKo3BVAAHgBuGFfn/pAUsV1po3qG+cfkk+8Fz+iPHC1z/XHmNVcCXoEPuwjYP6dy/wIxUKOpqDd/19FOIDRW70iMrTbp6gMu2QYnXaG1beyHZ423uL964Y+rPPfW8sp5CbuF6N+3aTqknvIAbzxlWWUsSzEsx3kk3J8SeOHd6OubXjqqcn2WSVR9YFX/ZT4466umMdKATfD+UrTmnLgwYMYKtWZddc184m+isQH6tT+ZxofIs0jraSOZbNHKgJBsRvFmUjuN1I7jjOWuZf45qf+V/Yx4jNFdP6zL7inlshNzGwDoT22PA94IJsMehkpDPTx4dQB9lUHWJWjq3VvlsvtUcHiq9GfwWx2NoyogMEc00UfR9EFRluq7OyArOrMpA4G9xbCfofSKqB/K0sL/UZ4/z28T1F6RVMf5WlmT6jJJ+ZTGe6kqhqCfG6bE1W7ItBpaWZXGY1csYveGZhIDuO65G7fv3AcMU/0ioI/VqZyB0vSlVPPY2CWHhtBPj34kpdf2XhSQtQx5L0ag/EvYYTWnmnEuZ1AkcbEagiKIG4UE7zfmxI3nuA5Y6KSnmdMHvFreChxFskxfRyoR/C5SN/ycYP6bN/dx0a+6OSGSkr4WZHQmEupsRxePeP+Zjs9Hdf4FUHn0//AONP8cW7WdkfrWWVEYF2VOlTt2o+tYd5AK+eK5JcNaXHS9vC1lIHVVP1ea7Un2YK4rHLwWb2Y3+tyjbv9k/R3DDYBxivDH1d64ZaHZhqdqam4DnJGPoE+0v0T5EcD0VfDf5w+Xola/mndpVpvT5cENR0gV9yssbMt+wkbgedj+7FXk1+ZcOAnPhGP3uMXOOWlzGl3GOop5RY8we481YHwIPYcIjWPqflotqem2pabiRxeIfS+cn0uXPtPHSxwPOCW4cmcSNFfZPSEoBwiqT9iMfnJhN6f6W/5RrXqNkqllSNWIJCqOdt1ySzeeK7gxuQUcULsTdVWXEqb0K0i9RroKkglUbrgcSjAq4FyATsk277Ydg9ILL/AOjqf0I/+7jPGDEz0cc7sT9UBxC0SvpAZd8ypH/LT90mLHojrEp8yZlp0msguzPHsqOwbQJG0eNu44SerrVLNmBE021DS/O4PJ3Rg8vpnd2X32f9PTUuXUtlCQQRC5JNgO8k72Ynmbkntxh1cdPGcEdy5WNJOqlsK3WJrojpdqCjKyz8Gk4xxn++47OA533jFL1i65pKvagoy0VPvDPwkkHP6iHs4nnx2cLDHVScN/nN5eqhz+SdWoimlqaqqr52aR7CIOxuSWO03hZVUW5BrDHN6ROT2lpqkD21aJvFTtJ9zt8MMHVFkfq2VQAizSgzt9uxX8AQeWIjX7R7eVhv6OdG+IdT+0MUsmvW3Gl7eGiLdVJbJtOa6CAUlNM6IzkgIBtktYWVrbQ3jgtt5OLRRakczqh0szxxs289NIzSfa2Vbf3E3x+9QWTJLXvK4B6CPaQHkzHZB8l2viMPbNNJKWmIFRUQwki4DyKpI4XAJuRjoq6owy4IWi+5tmoa24zSbh9HSc+1VxDwjZvzIx1p6OHbXfCD/GXDCn1oZYvGshP1SW/ZBxzf6Xss92oL/Uhmb8o8cvxVYdL/APn9JsLUqNLdRdRSRNNDKKlEF3UIUkAHEhbsGA7jfuOOfURX9HmoT+likT4ASD9g40DkmeRVcXSw7excjro8ZuLcA4BI38eHwwgctpVo9KFjQWUVRVQOAWQGwHcA9sdENQ+eOSOTUAqCACCFo7Bj87WDGGrFmzXnTbObOfnxxN+HZ/u4X+G16RNBarppfnxMnmjk/lIMSegGpSknp4aqoleYSoriNfk1FxvViCWax3XBXhj00NUyKmY5/d5Kki5SYpKKSVwkaNI54KilmPgBvwwdHdRVdUWafZpkPz+tJ5Ip3faIw/spyKnpE2aeGOJeewoF+9jxbxJOIzNtYNDTkq06u/8ARRXme/Zsx3sfG2OOTiUsmUTfyUwYBqoXR3Utl9LZnQ1Dj3prFb9yDq28drxxRfSFyYRy0kyKFUxtFYCwGwQyiw4bnb4YdtZM5gdoQGk2C0atuBbZugbgQCbA4R+svKM5mpGnrjTrDCyt0MfEFiEuDYk+1vu+KaOV7pw97uzM8+SlwyUz6OdXeCrj+bJG/wCkrD+5hwEYzzqAzfo8weEndPEQB2sh2h+HbxofFXEWYZz25qWaLImmuR+p19RBawSQ7H1D1k/ARiFw3fSGyLZngqlG6RDE/wBZDdSe8qxH2MKLHoaWXpYmuVJFip/Q/Tepy6Xbgbqn24m3o47xyPYw3jwuDpPQrTeDM4OkiuGWwlib2kJvbuZTY2YcbHgQQMm40fqKyXocsEpHWqHaTv2R1F/ZJ+1jg4pFGGdJbrJ2E6Kha8tEKWklilgHRtOX2ohbY6uzdlHu3LWsN3ZbmrcMHXjnXT5oyA9WnRYh2bXtv53bZ+zimZNkc1XKIaeNpJDyHIdrHgq95sMdlIS2Bpedt0rtclw4YmpXRSlraqT1m7mFVdIfdffYl+0Kdnq8Dtb9240zPtHp6OUxVEbRuOF+BHapG5h3jE9qnzv1bNadibLI3Qt4SbhfwfZPlhqgl8DjGdtkDXNaM0o0ngy2mM0u5RZURRvZrHZVRw4A9wAOM1abawKjM5LynYiU3jhUnZXvPznt7x8rDdh/62Ml9ZyqoAF2jXpl8Y+sfim0PPGWsZ3C4oy0v/ldM8lGJLRnJzV1cFOP52RVNuS36x8lufLEbhqej9kXSVstQRugSy/XkuP2A/xGNSpk6KJz+xIBcp/RRhVCgWAAAHYBwGKNru/1PN9eL+0XF8ws9f8AW7GWql98k6C3cqux+8DHlqUXmZ3hXu0S81F6QJT5iY5CFWoTowTuG2CGQefWUd5GNCVmUwykGWKOQjcC6KxHgSDbGQMsymaoYrBE8rKpcqiliFBAJsN9rkfHFvy/XDmlMvRNIH2N3yybTi3IncxP1rnGxWUTpZMcZF9wq2usM1pGLK4U9mKNfBFH5DHSBjNUuvLMzwkjXwiX998cc2uLNW/90R9WOIfkl8cf+lznUjzPomxhaYzLMo6eJ5ZnCRoLsxO4D955AcSd2Mx5ZnZqs+hqLW6WtjYA8gZV2Qe8LYYg840nqqu3rE8koG8BmJUHtC8AfLHZoBFtZpRD/wCoiPwcH92O+Cj+Hje5xuSCkLrla0tgx8vgx5xXJY+kDlPSUEcwG+GUXPYrgqfxBMduonNOlypU5wyPH5EiQftkeWLZpfkvrdFUU/OSNgv1uKHyYKcZg0f01rKASJTSmIOQXGwjG4uPfU2O/ljWp4zU0xiGoN/f1VZNjdavq6COXdIiuOxgGHwO7H7gp1QWRQo7FAA+Axlap1nZm/GsmH1SE/YAxG1GllZJ7dXUNftmkP8AexI4VJu4fVGMLXzOBx3eOK5plVU81FUQNPCGkidFBkQHaIOxYE8dq2MrTNIwDvtspJAZrkXFri557xu7xh66h6GiemMqRL63GxWV26zC9yhS/sKVuN1t6te+Emofh29JivY7D9qQ6+SSuRZq9HVxTAENDIGK8DuPWU9lxdT4415RViyxpJGdpHUOp7QwBB+Bwgdemhnq9UKuNbRVB69uCy8T+mOt4h8WnUNpoJITQyN14rtDf3oyesvirG/g30cXVrRUQtnbtr77CobkbK0a3si9Zyqewu0Np1+xfa/AXxl7G0pYgylWFwQQR2g8RjH+k2Tmkq56c3+SkZQTzF+qfNbHzw/CZcnR+Kh43XFSUzSSJGguzsFUdpJAA+Jxr2mhjoqNV4R08IBP0Y03n4AnGddTOSesZrESLrADM32dyfjZT5Y0vV0aSo0cih0YWZTvBHMEcx3Yq4rJd7Wcs/NSwZLN+i2ryqzmoepk+ShkkZ3mYe0WYkiIe9vNr8B23FsPvR3Rily2ApCojUC7yMRtNbi0jHjbf2AcgMfrSLSamy6DpJ2CIBZEUdZrDcsa8/yHOwxnbT3WhUZkxTfFTg9WFTx7DIffPdwHZzKgTVxsMmDy/ZRk1aKzvIKXMafYmVZY2G0jggkXG542HA943HvGM+6d6ranLH6WMmWnBusyjrJv3dIB7Jv7w3HuJtjj0E1mVOWsFU9LTk9aBju7yh9xvuPMHlonRnSymzKDbgYMLWeNrbS391179+/eDyJxJE1C7mz35FGTl1ZFmK1dHDMQCJolZhxHWXrD43GMnaSZQaWrngP81IyDvAPVPmtj5413l2XRwRiOJAka32UXgLkkgdguTu5YQWv7I+ir0nA6tRGLn6cdlb8JjxHDJQJi0aH8fpDxklhjS+pTIvV8rjYizVDGY+B3J5bCg/axnTJssapqIoE9qV1Qd20QL+XHyxsOjpVjjSNBZUUKo7AoAA+Ax08Wls1sfPNQwbr2whfSGzoPUwUwP8khkb6zkAA94VL/AGsPOvrUhieWQ7KRqXZuwAXJ+GMi6S521bVzVDcZXJC9g4IvkoA8scnC4sUuM6D7lM85JrejzBCoqJGkj6Zysaxlht7CjaJC3vYsR+hhr5zozS1YtUQRy97KCw8G9oeRxRcs1FUJgi6USibYXpGWQjr2G1YEEDrXxZsq0JemFoa+r2RwSVo5k8Btx7QHgwxTUyMkkMjHG/d+QpAsLKo576PtLJc00skB+a3yqfeQ4/SOF1nupfMae5WIVCj3oTtH9A2e/gDjTMYNhcgnmQLfdc2x9xMXEJ49796CwFYvqKZ42KurIw4qwKkeIO8Yt2p+k6TOKbsUu5+zG5H32w8NbMsEeWTySxRyMF2IttVYh3OypW43EXLbvm4Wfo85ZtVs81t0UWz9p2Fvwo2NT4vpaZ7yLbearw2Kf1sGPuDHm1cjGX9b+jfqmZy2Fo5/lk7OsTtjyfa3dhGNQYXuurRP1ugMqC8tNeRe0pb5VfgA32Lc8d1BN0UwvockrhcJAaP6MVNbJ0dNE0h5kblUdrMdyjxx3aP0UNPmSQ5jHeNJDHKpJAU7wGJFroDYntGG9qF0pSWlakIVZICWFgBtox9o24srHZJ7CmL3JobSNVmsaBGnIUbbC9tngQDuDWsNq17AY0Z69zHuje3La2vekDcrrj0r0DgraIUoCwqpVoiii0ZHzVFhYqSLd+PXRHQWly5CtOh2mADysdp2t2ngB3AAYnZ6hUUs7BVUXLMQAB2kncBhU6Z6+YYrx0KiZ+HTNcRD6o3F/uHecZUTZph0bLkfRObDNXbWDTUslBNHVyJFGy7pGPsuN6FRxZgQNw3neOeMuZdXy0lQksZKSRkOpsRyuNxtdWU8DxB78X/V1UxZrmW3mk7SyAXgie3RseJW3AAWv0YADb73tYsrWfqzTMYukiAWqjHUbgHA9x/3Hl4HGjC9tG7oZM768h69qU9bMKd0I0yizKmWaPc4sssd96NzHep4g8x3ggJ70gci6OtiqAN08dmP047A/gKfA4pejukVTlVWXQFHQlJYnuAwB6yOPHnxB34bGnOdU+dZK80B+VpiszxH204q4PauyxYMNx2eRBAlsBpagPb8hy80XxBHo8ZLs09RUkb5HEa/VQXa3cWa32cWTWDrWgy4GNLTVNt0YO5OwykcO3Z4nuBvhVPrVNLl0FDQXRlj+VqCLHbe7OIxyszEbZ37twG44XckhYksSSTckm5JPEk8ziwURmlMsul8goxWFgu/P9Ip62YzVEhdzw7FHJVHBV7h+eI7BgxrtAaLBVox3ZLnk1JKs1PIY5F5jmOYYHcynsO7HDgxJAcLFC0lq81vQ1+zDPaGp4BeCSH+rJ4H6B39hPLz17ZL02WdKB1qeRX79luow/Ep+zjOINsM3RnW6WppKLMSZIZI2iE/tSJtKVG2OMgF739oW97ljSUJikEsOx09FYHXFivzqFyLpswM5HVp0LX+m91X8O2fLGisLrUZkPQZaJWFnqHMn2R1U8txb7WPPWnrVShRqemYNVMLEjeIQebci/YvLieQbiqcVTUlrO7yTNyCrevXT4H+L4GvvDVDDu3rH8bM32R2jCeoKwxSxygKxjdXCsLqSpBAYAi43bxfFh0F0MlzWrKbRCDrzyneQCe/i7G9r955HGkMk0HoqSMRxU8Y3WLMod2+szC5/LsAx3uniomCIC53S2Ls0ush9IeNrLV07IfnxHbX9FrEDzbDFyLTmirLer1MbsfcJ2H/AEGs33YoWtLVPSGCSrgKUrxqXcezE47LD2HJ3DZFiSBbfcIS+Ko6SCqbiju3373UlxGq2dWUaSrsuCR3EqR4FSCD4HFPznVxI9zS5lW07clM8kyfB22vxHCJyLWZmFJYR1Lsg/m5PlFt2DauVH1SMMTIvSIG4VdMR2vCb/gc/wB44pdQ1EObM/fIqcQKpOsqLMKaRaWtrDUKQJVG2zD3lUkMAQfa7cNXULknQ5cZiOtUSFh9Veov3hz54T2leaNm2as0Nz00ixQg7uruRLjlf2j2XONP5Rli08EUCezEiovgoAue88cWVzyyBkZyJzKhut12YMGDGKrEY+EY+4MCFnPSfLZMgzhJ4QegZi8Y5FDuli8r2HYCh44Y2k+vCip4x0B9ZlZQwVdyrcAjpG5HfvUXI4G2LJp5oemZUjwtYOOtE/zXHA/VPA9x7bYypmOXyQSvFKpSSNirKeRH5jv543adsdYAZPmbr2jZVG7dFM6V6e1eYteeQ7F7rCnVjX7PM97XPfivY+qpJAAuTuAGHxqq1QiDZq61bzbmihO8R9jOOcnYPd8fZ0ZZY6WPTuCUAuK5dU+qIoUrK1bMLNDAeXNXkHzuYXlxO/cHDVVSRozyMERQWZmNgAOJJPAY88wzCOCNpZXCRoNpmY2AH/nxxm/WZrQkzFzFFeOlU7l4GQjg0n7l5ePDCYyWukudPoFZk0Lk1p6XQZhWdJBEFVRsdLYh5bcGYcgBuG69uPILWMtzSWnkEkLlHFxcWNweIYHcykbipBB5jHLgx6NkTWMDBoqrp16F61qCULHXUsEMnDpliUxt9YbJMZ+I7xhqUuUUcih44ad0beGVI2U+BAscZAxJ5JpPU0bbVNPJEeYU9U/WU9VvMHGdPw0Ozjdbs2TB/Nax/wA3ab/Z4f1Sf9OD/N2m/wBnh/VJ/wBOEfk/pB1cYAnhinA94XiY+Nrr8FGLTR+kRSEfKU86H6Ow4+9lP3YzH0VS3a/cU+IJj/5u03+zw/qk/wCnH3/N6m/2eH9Un+GKH/6gMu+ZU/q0/wC5jgrfSJpgPkqaZz9MpGPuLflhBS1J/iVOIJmf5Apv9nh/Vp/hjnzEUdLGZJhBEg95lRR4DdvPcN+EfnWv6tlBECRU4PMDpHHm3V/DhfZrnU9S+3PK8rdrsWt3C+4DuG7HXFwyV3+4bfUpS8bJqac69CymDLgUXgagizW/ql9z6x39gHHCfkkLEkkkk3JO8kniT2nHzBjahp2QizAqybrQno+U6DL5XW2207Bzz6qJsjw3k/aOLLpfklc00dVQT2kjGy1NIT0Mq3vvA9l+V/DeLb8+aCaeTZZPtx9eN7CWImwYDgQfdYXNj3niMaH0f1k0FXGHSoRDbrRyssbr4hjv8VJHfjCrIZIpjIBcHx8CrWkEWURpZoTV5t0azypS06gM0Md5WZ7byzEKthwXceZ4mwh6v0eKQx2jnnWS25m2HW/eoVTbwbFqzXWnl8JCicTSEgLHAOmZidwA2ercndYkY6Mt02V6v1SeCWmnKl41k2SsigXOwyEqWAvdb7rHsOKGy1DG9XIe/NTYFZq0s0QqMun6KdeO9HG9HHap/MHePhiExpnXZQxvlMzuBtRlGjPMMXVd3irEf/zGcsmyiSqnjgiG1JIwVR+ZPYALknkAcbtHU9NFjdlbVVOFimdqC0T6Sd61x1IbpH3yMOsR9VD+MdmH3iL0Y0fjoqWKnj9mNbE82Y72Y95Yk/diUx52qn6aQv227lc0WCMGDBjmUowYMGBCMLTW9q09dj9Zp1/hMY3qP51By+uOXbw7LMvBi2KV0Tw9uqgi6zvqONEK0ipFqn/25e2xf3gAeEvZfvtY8X5m2bxUsLzTOEjQXZj9wHMkncAN5OFlrW1UGctWUS2nHWkiXd0lt+2nZL3e99b2lFpPprV1qxx1MhYQjZC22bsNxZxzk5En7rm+qYBWvEjXd43Hd3pL4clK6xtZUuZybK3jpkPycV95+nJbi3YOC8uZNLwYMbccbY2hrRkqybowYMGLFC9aSjeVwkaM7sbKqgsx8AN5w38u1HRpl0k9Y0i1CxySCNGUKtkJVW6p2jcb7G2+3K5qGq3TiLLJ5ZJkkcPGEATZuOsD7xHIY0PnVWsuXTSL7L0zuvLc0RI+44x6+olY8NbkOfNWNAKT+q7U/FV04qqsvsOT0cSnZuASCznjvINgLcL334ltPNR9OlNJNRbaSRqXMTMXV1AuwF+sGtcjeb8Lb74vmgq7OUUlt38GQ+ZS/wCePmrdi+U0m0b3hAN9/aPyxwPq5ukLw7IG1tt/RMGi1ln/AEB1dz5lMvVZKcH5Sa1hbmqE7mc8LC9uJxY9NtU8cNfR0lG0hNSGLGQhtkKd7dVV3BbnywwtVOsGCrjjo0SRZKenjBLBdlggjRipDE+0RxHPHdnKXz6h7qaoP7I/fjokrJhMb5WBy8MlAaLKOpdRGXLHsuJXe2+QyFTftAXqjwIPnhO6yNBDldSIwxeKQbUTncbA2ZWtu2lNt44gg7uAfekUhGbZYATYrV3HI2iS18Uf0jU+Toz2PKPiI/8ADC0dRL0rQ51w6/59EOAskfgwYMehVSMGDBgQmhqJjovWmad7VI3U6MAF3+0VN98nIDduuRe/V0DLsjrNYbIJ2jbcLbzc8N2MXA4kqvSaqljEUtTPJGOCNK7L3bibYyarh5mkxh3vsTtdYK+65dZCVrClpm2oI22nkHCRxcDZ7UW538yb8ACbvqY1eeqRetTraomXqqRvjjO+x7HbcT2Cw3b8VnU7qtMhSuq0+TFmgiYe2eUjD5g90c+PC209ccNXM2Nnw8Wm55p2i+ZRgwYMZSdGDBgwIRgwYMCEYMGDAhGFvrJ1Qx121PTWiqeJHBJfrfNf6XPn2hkYMWRSuidiYc1BF1jPM8rlp5WimRo5FNmVhYj/ABB5EbjyxzY1tpboPTZjHsTp1h7Eq7pE+qez6JuO7Gf9NdU1Xl+04HTwDf0qA9Uf1i8U8d69+PSU1eybJ2RVRaQqTgwYMaKRGNWp/qQf8D/8fGUsatT/AFIP+B/+PjH4p/DvVjF5asa5J8opbEHZiETDmCnVIPYd1/AjE1o5kwpKWGnViwiQJtEWJtzsOGF/q80AjFBFUU9XWRNPEGdY5UCF7WPVMZ4EEX4jtxcNBukTLKcz7YkEW1J0lw97lmL7W+/M3xkTtAc7Ccr6eacJPej7/rOb/hn/ALWHDG0lr1iz7LtsgCSKeME/Oa2yPNgAO8jC49Hw/wAZS/8ADP8A2sGLvrD0eirs3oaeZnVWhmIMZCttLZhYkHsPLHfVWNUcWmE/YpR8qvGYZEstVTVJYhqcShVAFm6RVU37LWws/SN/kaT68n7KYtA0enp8woAtRWVENp+k6Zw6oRFaMsVRd52mALEns54qfpGyjo6NeZaU28BGP3456QWqI876/lS7QpIYMGDHqFSjBgxJ5Bo1UVsvRU0TSNzt7KjtdjuUeOFc4NFyhRgGHJqw1NFytVXpZdzR07De3Y0o5L9Dnz3bjbNX+p2Gh2Zp7T1I3g2+TjP0AeLfTPkBhi4wqziOLqRac/RWtZzXwC2PuDBjFViMGDBgQjBgwYEIwYMGBCMGDBgQjBgwYEIwWwYMCFQ9LNTdFW3dF9XlPvxAbJP0k9k+WyT24UGkmpnMKW5SP1iMe9Ddmt3p7V/AEd+NN4Md0NdNFle47UpaCsWSRFSVYEEbiCLEeI5Ybo15Reoeq+rSX9X6Db21tfo9i9rcOeHFnGjFLVi1RBHLyuygsPBvaHkcUfNtQVBJcxNNAeQDB1+Dgt+LHa6ugnt0zSLJcJGioerXXD/k+H1aojaSEEmNkI20ublbMQGW5J4gi548pLTvXmtRTvT0cUidICryybIIU7mCKpO8jdcncL7r7x8r/R0nH8jVRP8A7xGj/Z28QlTqJzJeCwv9WUD9sLi4fBPf0l8/JR1rWUPq200XLKp53jaQNE0eypCm5eNr7x9D78S2metY1VZS1VPG0L017bRDA3INja24i4I7DjlOpfNf9mH66H/uY/UepTNTxgVfGaL9zHHQ40rn9IXC/eo62iYdJ6Q9KYwZKedZLb1XYZb9zFgbeK4U2nemsmZ1PTONhFGzHGDfZW9953XYneTbs7Bi1Uno/wBe3tyU8Y73Zj8FS334sWW+jogsZ6tm7VijC/iYt+zjmY+ip3YmnPxKk4ikhiWyLRSqrGtTQPJyLAWQfWc2UeZxozJdUWW01iKcSsPemJk/Cep+HFwihCgKoAA3AAWA8AOGFl4sP+NvmgM5pM6Kej6BZ6+W/PoYju8Gc7/JQPrYbmU5NDTRiKCNIkHBVFvM8ye878duDGRNUSTHrn0VgACMGDBihSjBgwYEIwYMGBCMGDBgQjBgwYEIwYMGBCMGDBgQjBgwYEIwYMGBCMGDBgQjHw4+4MCEYMGDAhGDBgwIRgwYMCEYMGDAhGDBgwIRgwYMCEYMGDAhGDBgwIX/2Q=="/>
          <p:cNvSpPr>
            <a:spLocks noChangeAspect="1" noChangeArrowheads="1"/>
          </p:cNvSpPr>
          <p:nvPr/>
        </p:nvSpPr>
        <p:spPr bwMode="auto">
          <a:xfrm>
            <a:off x="0" y="-639763"/>
            <a:ext cx="1333500" cy="1333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data:image/jpeg;base64,/9j/4AAQSkZJRgABAQAAAQABAAD/2wCEAAkGBhQSERUUExQWFRUWGBoXFxUYGBoXGhwdHhoXHRgcGR4aHCYfGhojGxoaHy8gJScpLC0tHB4xNTAqNSYrLCkBCQoKDgwOGg8PGiwkHyQsLC4sLCwsKSwqLSwpLCwsLCwwLSwsLCksKSksLCwpLC4pLCwsLCwsLCwsKSksKSwpLP/AABEIAOEA4QMBIgACEQEDEQH/xAAcAAACAwEBAQEAAAAAAAAAAAAABwUGCAQDAQL/xABTEAACAQICBgYFCAQJCwMFAAABAgMEEQAFBgcSITFBEyJRYXGBCBQyQpEjUmJygqGisZKTssEkJTNDU2OzwtEVFhc1VHN0g9LT8BhExGSjw+Hx/8QAGgEAAgMBAQAAAAAAAAAAAAAAAAIBAwUEBv/EADURAAEDAgQCCAYCAQUAAAAAAAEAAgMEERIhMUEFURMiYXGBkdHwFDKhscHhQvFSFTNDgpL/2gAMAwEAAhEDEQA/AHjgwYMCEYMGDAhGDBgwIRgx8LWwvtLNdVFSXSI+syj3YyNgH6Um8fohvLFkcT5DZguoJsmFiNzfSSmpReonii52dwCfBeJ8hjOmkeuPMKq4Evq8Z9yG6nzf2z5EDuxSZJCxJYkk7ySbk+J541YuFOOcht3JC/ktG5nr3y6LchlnP0I7D4yFfyOK3Wekb/RUXm8v7lT9+Epgx3N4bA3UE+PolxlNab0iKwnq09OB39I35OMeX/qFrv6Gl/Rl/wC7hXopJAAuTuAGNKatdX1JFQQSSU6PNLGsjvKgZgWF9kBgdkAWFhbhvxXUx01O0EsupBJVFpvSKqR7dLC31WdfzLYmaH0jIT/LUkid6SLJ9zBPzxHa7MxoTAsFOiLNHUWk2YGj3BJARt7AVusRuBP3YTmCGkgnZiwW8SoLiFp3Ktc2WT2HTmInlKjJ+IXUfHFwoswjmXbikSRfnIwYfFSRjGWLvoloBmM1N67RMVIdlVVkMUjBbXZTuUi9xYsN4OKJ+GxMFw+3emDytPYMZ/y7XHmVBJ0NfEZbcVkXopbdoYCzDvKm/bho6Ka0qGvsqSdHKf5mWyMT9E32X8jfuGM6WjliFyLjmMwmDgVb8GDBjkTIwYMGBCMGDBgQjBgwYEIwYMGBCMGDBgQjBgwYEIxXtMNOabLo9qd+sR1Il3u/gOQ+kbDz3Yr2svWtHl4MMNpKojhxWMHgX7W5hPM2FrpHJcjrM5q2sWkdjeWZ77KDkWPIcgo7LAWG7RpqLGOklNm/dIXbBdumutOrzElS3QwcoUJsR/WNuL+e7uGKbi66x9WkmVsjBjLA4AEtrWe3WVgOF7EjtHeDilY9BT9F0YMWiqN75oxY9AtC3zOqEKnYRRtySWvsrcDcObEkADz5HFcw3vR0qlFRVR+80aMPBWIP7a4irkdHC5zdVLRcpi5XquyulVVNPG7EhQ09pGZrHgG6t7A7lA4HdiP0z1OUdTCxpokp5wLoYxsoTyV1HVseFwARx38DM6yYD6i0yC70rx1SeMThm/BtjzxZaecOiupurAMD2gi4Pwx5kTSttIHG91bYaLHmVVHQVMTuD8lKjMo49RwSN/PdjXmUZktRBFOoIWVFkUNa4DAEA2JF7HGYta2T+r5rUqBZXbpV8JBtH4MWHljRuhA/i2j/AOGh/s1xocSIfGyQbpWZEhLH0g9I4ysVEA/SK6zk2GxslZVAve+1fu88JPDI1+H+NB/uI/zkwt8aVCwNgbbfNI7Ve1FSNLIkaC7uyoo7SxAA+Jxr7R3JVpKWGnT2YkC37T7zeJa588IbURo109eahhdKZbj/AHjXCfAbTeIGNFYy+KzYniMbfdOwbpQ6TZAuY6SxxOu1DTwI8o5EXZgp+szqLdl8cesfU9R09NLVwyPAIxtdGflEYkgKqknaUliBclvDDK0eyfZqaypYdeeUKL/0cSLGvxYO3gRha+kLpLuholPH5aT71jH7Zt3LhKeWR8rI2GwAF/uVJAtcqraF65qui2Y5iamAbtlz8oo+g532HzWuOy2HzoxphTZhF0lPIGtbaQ7nQ9jLxHjwPInGRMTWi6Vqu1RRCXagXbd4xfZW/vciD803uATawNtCqoI3jE3qn6JGuIWu8GF3q41uRV9oZ7RVXIcEk70vwb6B8r77MTHnpInROwvGatBujBgwYrUowYMGBCMGDBgQjBgwYEIwuta+s4ZfH0EBBqnHHiIlPvEc2PuqfE7rBp3WFpsmW0plNmla6wxn3mtxP0V4nyHEjGWcwr5J5HllYvI5LMx4kn/zhjUoKPpTjf8AKPqkc62Sl9Esk/yjXJDLOIzKxLSOSWY8SBfjI3K53ntNgdSaPaOwUUCw06BEHHmWPNmPvMe3y3Cwxj5HIIINiN4I3EeGNG6pNZYr4vV52AqoxxP86o94fTHvDzHO3XxSKQtDmnqjb8pWEKt6+NKapWWiEWxBIA3SWDGUgg7K/N2Wtce0TbkRdTZ1o9UUjKtRE0TOodQ3NT+R5EcQdxtjXtRQxyFC6KxjbbQsAdlrEbS34GxO/Ct1857SCnFNIhkqTZ4yN3RC9totbgwBGxztfdYHFNDV2LYms7/VS5u6QeLhqlzj1fNqck2WRjC32xZfx7J8sU/H6hmKMGU2ZSCCOIINwfjjclZ0jC3mFWFs6qplkRkYXV1KsO0EWP3HFc1b1LGgjic3kpmelfxhYoPwhT5489CdYlNXwI3SIk1gJImYKwbnsgnrITvBHnY7se2Y6X5dQiRmnhQsxd1QhndiACSqXYsQoFyOQx5HA8XjLTe6vvuld6RdCBUUsvvPG6HwRgR/aHDd0LH8XUf/AA0H9kmM3ax9ODmdX0oUpEg2IkPG17lmtu2mPZwAA32ub7kmv2KCmhhNLITFEkZYSLv2VC3ts7r2xqTUspp42AXIvdIHC5Vd18t/GvhDH/fwusWXWDpYuY1hqERowUVdliCerfmMRujEUDVcAqXCQbamRiCRsjeR1QTvts35XvjVgBjgAcMwFWcytHapNGvU8tiDC0k3y0nbdgNkeSBRbtviyUOadLPOi+zCUQn6ZXbYeSvH5k48KnSanWkkqlkSSGNGcsjBgbC9gRuueFu04r2p9nky81Ent1M807eJfZ+HU+GPMPDnh0ruf1Kv7FdZpQilmICqCSTwAG8k+WMi6X5+a2tmqDe0jnZB5INyDyUDzvh+a7dJfVsuaNTaSpPRDt2OMp8Nmy/bwpNW+rCXMnEj3jpVPWk5vbisd+fa3Ad53Y0uHBsMbp39wSPzNlwaBavp8zlsvUhU/KTEbh9FfnORy5cT36Y0e0cgooFgp02UHHmzHmzHmx7fIWAAx65fl8NJAscSrFFGu4cAAN5JJ8yWPeTjyyjMDUDpVBEJ/krixcf0hvwU+6OY6x4gDiqqp9QeTRt73TNbZLXWVqc6QtVZeNiUdZ4F6oY8dqP5r89ngeVjx9NVGtv1jZpK1rT8IpTu6TsV+yTsPvfW9rv116c+qU3q0TWnqAQSOKR8GbuLb1H2jyxnQNbeMaFNA6pgtL/1O/8ASQmxyW1cGFhqg1m+uIKWpb+EoOq5/nVHHxkUce0b+Rwz8Y0sTonljlYDdGDBgxUpRgwYMCEY8551RWZiFVQWZjuAAFyT3AY9MKvXzpd0FKtJGbSVG97cREDvH2m3eCuMWwxGV4YN1BNglTp1pTJm1eWQMVLCKnj52vZd3znJufEDkMNxdRdI9DFC90qVW7VCcS53kEHc6A7hwNhxFzii6o9AqifaropFiaFrQGSPpEdrHb2hxCgEDaG8Em29cNyh056N1gzCP1SY7lcnap5T/Vy8AfoNYi4441quVzCI4D8vLX9+7pGjcpA6Y6tKvLiTInSQ8p0uU7trmh8d3YTiuZfXyQSpLExSRCGVhxBH/nDnjZbIGBBAIIsQd4IPb3YWGmmoynqNqSjIp5Tv2P5lj4DfH9m4+jh6fiYcMMw8fVQWclY9XOn0eZ0+1uWdLCaMcjyZfoN9xuOVz66e6v4c0iVXPRyIbpKBcgXG0pFxdSOV9xsfHPUa12SVquyNFKvI70kT3hcbnQ93A24EbtEZNrBpJ6H10yLHGo+UDHejc0Nt5beLWHWuLDfjkqKd0DxJCcjpb7Jgb5FRucarKE5aaVVWFUBkWc22lcDfI7G1wQOsDYW4WsLZlqItlmXaDbJI2l3qbG11uBuPEYvWsfWpLmLGKLaipQdycGktwaS3xC8B3nePHQTVRU5jaQ/I0/8ASsN7dvRr73juHeSLY0qUOp4y+d2u3vdIczkqQBi2ZJqszGqAKUzIp9+W0Q8bN1iPAHGg9FdXVFQAGGIGQcZns8h8Day+CgDFmxyzcVOkY8SmDOaQ1D6OtQf5WqiTuRXk/PYx11Po/wAMQUy5hsbTKikxKLsxsqi8u8k8Bi/aeay6fLUsx6Sci6QKd/cXPuL955A8lXoFm1Tm+dwy1LbSwBpgg3IgXcoQcuuyb+JtvJxEc1VIwyF1mjsGfcghoyXadQAfb6DMI5CjFGUx22WHFW2ZDsnutiBzbUbmUO9EjnH9W4v8HCnyF8TWtGtqMqzn1qmcp6wiuRxRivUdXHBh1Qe0bVxY78MbQDWhT5koQ2iqQOtCT7VuJjPvDu4jw3ljUVTGCUHE09mnkiwJss2VlJUUxaKVZYSwsyMGTaANxcG20LgHDB0E11vRQx000CyQxiytGdlwCSTcHqvvJ+b44feZ5RDUoY54klQ+66hh4i/A9434U2mWoJSDJl7bJ49BIbqe5HO9fBr+IxLa2CoGCZtvsowkaL9RUUWkmYdMZLUdMqKIb7Mrlus11BuiluqW57AA7Q3qWlSJFSNQiKAqqosABwAA4DGRqapqstqrjbgniNiCLHwYHcynzBGGcNZtXnJgoaUeqySb6iZW4Bd7dFv2gthe19omy3tclKqjebYT1APLt7VLXJqaS6ONWGFGlK06vtTwgfywAuis19ybQBK26wx253nEdJTyTynZjjXaPf2Ad5NgB2kY66eLZRVLFtkAbTW2jYWubAC54ndhBa8tOfWJ/Uom+Sga8hHvS8LeCbx9Yt2DHBTQuqHhmwTE2zS+0l0gkraqSol9qQ3A5KvBVHcBYffzx1aIaGz5lN0UAXqjad2Ngq3tc8zv5AHEFhuan9XVclRHWsTTRj3WHXlU8V2eSEe83cQDxx6SeQQRHCQMslUBcrj061XvlEUFXSyu5jYdLJYAq9+o6gcEJ6tiTvtx2sN3V5pqmZUiy7llXqTIPda3EfRbiPMcjiwZhQJPE8UqhkkUqynmCLHGecunl0dzgo5JgawY/PhY9VwPnKfvVhzxiNcayMtd84zHaOSs+UrR2DH4ilDKGUgggEEbwQd4I7sfvGWnRgwYMCF8Jxk7WFpJ69mE8wN02tiP6i7lt4728WONFay889UyypkBsxTo07dpzsAjvFy3ljKWNzhMXzSHu9VW87LTGrLTigmp4qanPQvGgUQSEBjbiVPCQk3Y237ySBi611BHNG0cqLIjbmRgGB8QcYzVrG43EYZehevCppbR1V6mEbton5VR3Mfb8G3/AEhiKnhrgccRv2boD+aax0bq6DrZfJ0sA/8AYzsbAdkEpuY/qtdcSmQaZw1LmI7UNSvt00w2JB3gcHX6S3FuzHvo5pZTV0e3TSq4HtLwde5lO8ePA8icdWYZLBO0bSxI7RMHjYjrKwIIKniN44c+eMtzs7SDP6+PP79qfuVe1q5FHU5XUbYG1DG0yNzVkBbd4gFT44y30hsVubEgkX3XF7G3bvPxONC68NMkp6M0iMDNUCxAO9Y79Yn61tkdvW7MLXVJoD/lCp6SUfwaEgv9Nvdj8Obd273hjYoHdDTl79L5Kt2ZsFO6ptUnrAWrrF+R4xQn+c+k/wDV9g976vtPmOMKAAAABYAbgAOAHdj6iAAACwG4AY5c0zWKmiaWZ1jjQXZmNh/+yeQG88sZM876h9z4BWAWXUThR6xtdiw7VPQEPJwafcyJ3R8nbv8AZH0uVP1ja4Za3agptqKm4E8HkH0reyn0Rx534Bb41KThv85fL1Vbn8l6VNU8js8jM7sbszEkkniSTvJw7/R3yW0VTUke2yxKe5RtP5Esv6OEZjWOrrJfVMtpoiLN0Yd/rP12B8C1vLF/E5MEOAb/AIUMGaqev7I+loEnA61PILn6Ellb8XR4z7DMyMGUlWUghgSCCOBBG8HvxsHSLKBVUs0B4Sxsl+wkdU+RsfLGPZoirFWFmUkEdhG4j44XhcmKMsO35UvGad2rnXcH2afMGCtwWp4A9gl5Kfp8O23EuRWBFxvB4HGK8MDV5rbmy8rDNeal+b78ffGTy+gd3Zbfeur4bfrxeXohr+aeOmmgdPmUWzMuzIo+TmUddD/eXtU7vA78Zs0j0bqcrqgj3R1O1FKhIDAHc6Nx/eDjVOS53DVwrNBIJI24EdvMEcVYcwd+I7TTQ6HMaZoZRZuMcgFyjciO0ciOY8iOKkq3QOwP+Xcckzm3Sopdfcn+T5EkX+GBQkcoA2WvuLsPddRvtaxNuG8YXOjmilVmEuxTxlze7udyrfm7Hh+Z5A45c6yaSkqHgmWzxtYjfY8wQeakWIPYcag1dZlTT5fE9LGkSWs0S+449sHmTfftHeQQeeNKZ7aNmOFvzb7JB1tVC6C6nqah2ZZbVFQN+2w6iH+rU8/pHf2bOL3VVSRIzyMqIouzMQqgdpJ3AYqmm2s+ly4FWPSz23QIRfu2zwQeO/sBxn7TDWBVZi95ntGDdYUuEXy95vpG57LcMZ8VNNVuxvOXM/hOSGp6ZZrjo6jMFpI9oq91Wc9VWk5KoO+xFwGNrmwtvvim69NJqCdFhRulqom3PHYogPto7c72G4XsRvtvBTIOJHJ9HamrbZp4ZJTwOwpIH1m4L5kY02UEULxJitZJiJyT11FaXesUhpZDeSmsFvxMR9n9E3XuGxhn4zBotNNkubxCpHR+ykwuCOjkAubi4OzcNu5pjT4xkV8QZJibo7MKxpyRgwYMcCZKD0is02aemgB9uRpD4IoA++Q/DCk0X0LqswcrTR7QX2nJCot+F2PPuFz3YuvpB1hbMIo+SQA272dyfuC4cmiOSxZdl8UZ2UEce3M5IUbVtqR2J4C9954ADsxuNnNLSswjNyqtdyR9TqIzFFJ+Qa2+wlt+0oH34rGX6DV08AnhppJImuAyANexIO4Ha4g8saR0i0spjQ1Tw1EMhWCUjYlRjfYa3A9tseeqyi6LKKRe2Pb/AE2Z/wC9hRxCZsZc4DW33U4BdZsShraKQSCOop3Xg+xJGR52G7uxaBryzPo9jpI9q1uk6Jdvx+bf7ONK4V2vieBKDZtF0zyRjgnSBesxI94DqWv5YmOsbUPa18YJQW2GRSGqKmWpmLOzSyyMLkkszMdw/cB5Y1boPowtBRRU4ttAbUjD3pDvc/HcO4DCB1M5GKnNYiwusAM58VsE/GynyxoLPM0kCyRUfQyVYUERyPs7Km9nYcStx5nmMHE5LubC3QZoYN1z6Zac0+WxbczXcg9HEvtue4cl7WO4d53HN2mendTmUu3M1kU/Jwr7CD+83ax3+A3Ytub6n84qZWmnaOSRjcsZR5AbrADkBuGOL/QVmfzYv1o/wxbSNpoOsXgu96KHXKXuDDB/0F5n8yL9aMH+gvM/mRfrRjQ+Lg/zHmkwlVvQbI/XMwp4CLq0gL/UXrP+FSMac01z31KgqKjgyIdj67dVPxEYoeqLVhUUFRLPVBA2xsRhWD+0bud3DcoH2jjm9IfPtmGnpVO92Mrj6K9VL9xYsfsYyKhwqqlrG5gf2VYOqFctVWkBrMshdm2pEBhkJNyWTcCTzJTZYnvwjNb2R+rZrOALLKROv297f/cD4t3o8Z7sy1FKTudRMg716r27yGU/ZxbtbereXMuhkpzGJI9pW2yV2lNiLEKd4IO76RwRuFLVuByB/Of6Qes1ZwwYYb6iczHuwnwlH7wMef8AoOzP+jj/AFqY1/i4P8x5pMJVc0S0yqMum6SB9xttxnejjsYfkRvGNIaD6w6fM47xnYlUXkgY9Ze9fnpf3h3XAwkf9B2Z/wBHH+tT/HHXl2pnN4ZFli6OORDdXEwBB8hjgq2004vjAdz9UzbhXvXloUKim9cjX5WnHXt70XE+aG7eG33YS2Q6Z1dFHLHTSmNZgNq3EWvvQ+61ja43/AW0tkOZzdGlPmPQCqcMAkbbXSoB1nK2GzzB93s42GatNtHjQ109P7qNdD2o3WTxOyQD3g4Xh78TTA/O2Y7v7Q7mFxZdlFRVyEQxSTOTc7Klzc8Sx5eJwwcg1A1ktmqXSnX5v8rJ8FOyP0vLDk0BzGOfLqeWNUQNGNpUUKocdWQADcOuDiRzfP6elXaqJo4hy22AJ8BxbyBxRNxGUuLGC31KkMCqeQalsuprFozUOPemO0P0BZLeIOLxBTqihUUKo3BVAAHgBuGFfn/pAUsV1po3qG+cfkk+8Fz+iPHC1z/XHmNVcCXoEPuwjYP6dy/wIxUKOpqDd/19FOIDRW70iMrTbp6gMu2QYnXaG1beyHZ423uL964Y+rPPfW8sp5CbuF6N+3aTqknvIAbzxlWWUsSzEsx3kk3J8SeOHd6OubXjqqcn2WSVR9YFX/ZT4466umMdKATfD+UrTmnLgwYMYKtWZddc184m+isQH6tT+ZxofIs0jraSOZbNHKgJBsRvFmUjuN1I7jjOWuZf45qf+V/Yx4jNFdP6zL7inlshNzGwDoT22PA94IJsMehkpDPTx4dQB9lUHWJWjq3VvlsvtUcHiq9GfwWx2NoyogMEc00UfR9EFRluq7OyArOrMpA4G9xbCfofSKqB/K0sL/UZ4/z28T1F6RVMf5WlmT6jJJ+ZTGe6kqhqCfG6bE1W7ItBpaWZXGY1csYveGZhIDuO65G7fv3AcMU/0ioI/VqZyB0vSlVPPY2CWHhtBPj34kpdf2XhSQtQx5L0ag/EvYYTWnmnEuZ1AkcbEagiKIG4UE7zfmxI3nuA5Y6KSnmdMHvFreChxFskxfRyoR/C5SN/ycYP6bN/dx0a+6OSGSkr4WZHQmEupsRxePeP+Zjs9Hdf4FUHn0//AONP8cW7WdkfrWWVEYF2VOlTt2o+tYd5AK+eK5JcNaXHS9vC1lIHVVP1ea7Un2YK4rHLwWb2Y3+tyjbv9k/R3DDYBxivDH1d64ZaHZhqdqam4DnJGPoE+0v0T5EcD0VfDf5w+Xola/mndpVpvT5cENR0gV9yssbMt+wkbgedj+7FXk1+ZcOAnPhGP3uMXOOWlzGl3GOop5RY8we481YHwIPYcIjWPqflotqem2pabiRxeIfS+cn0uXPtPHSxwPOCW4cmcSNFfZPSEoBwiqT9iMfnJhN6f6W/5RrXqNkqllSNWIJCqOdt1ySzeeK7gxuQUcULsTdVWXEqb0K0i9RroKkglUbrgcSjAq4FyATsk277Ydg9ILL/AOjqf0I/+7jPGDEz0cc7sT9UBxC0SvpAZd8ypH/LT90mLHojrEp8yZlp0msguzPHsqOwbQJG0eNu44SerrVLNmBE021DS/O4PJ3Rg8vpnd2X32f9PTUuXUtlCQQRC5JNgO8k72Ynmbkntxh1cdPGcEdy5WNJOqlsK3WJrojpdqCjKyz8Gk4xxn++47OA533jFL1i65pKvagoy0VPvDPwkkHP6iHs4nnx2cLDHVScN/nN5eqhz+SdWoimlqaqqr52aR7CIOxuSWO03hZVUW5BrDHN6ROT2lpqkD21aJvFTtJ9zt8MMHVFkfq2VQAizSgzt9uxX8AQeWIjX7R7eVhv6OdG+IdT+0MUsmvW3Gl7eGiLdVJbJtOa6CAUlNM6IzkgIBtktYWVrbQ3jgtt5OLRRakczqh0szxxs289NIzSfa2Vbf3E3x+9QWTJLXvK4B6CPaQHkzHZB8l2viMPbNNJKWmIFRUQwki4DyKpI4XAJuRjoq6owy4IWi+5tmoa24zSbh9HSc+1VxDwjZvzIx1p6OHbXfCD/GXDCn1oZYvGshP1SW/ZBxzf6Xss92oL/Uhmb8o8cvxVYdL/APn9JsLUqNLdRdRSRNNDKKlEF3UIUkAHEhbsGA7jfuOOfURX9HmoT+likT4ASD9g40DkmeRVcXSw7excjro8ZuLcA4BI38eHwwgctpVo9KFjQWUVRVQOAWQGwHcA9sdENQ+eOSOTUAqCACCFo7Bj87WDGGrFmzXnTbObOfnxxN+HZ/u4X+G16RNBarppfnxMnmjk/lIMSegGpSknp4aqoleYSoriNfk1FxvViCWax3XBXhj00NUyKmY5/d5Kki5SYpKKSVwkaNI54KilmPgBvwwdHdRVdUWafZpkPz+tJ5Ip3faIw/spyKnpE2aeGOJeewoF+9jxbxJOIzNtYNDTkq06u/8ARRXme/Zsx3sfG2OOTiUsmUTfyUwYBqoXR3Utl9LZnQ1Dj3prFb9yDq28drxxRfSFyYRy0kyKFUxtFYCwGwQyiw4bnb4YdtZM5gdoQGk2C0atuBbZugbgQCbA4R+svKM5mpGnrjTrDCyt0MfEFiEuDYk+1vu+KaOV7pw97uzM8+SlwyUz6OdXeCrj+bJG/wCkrD+5hwEYzzqAzfo8weEndPEQB2sh2h+HbxofFXEWYZz25qWaLImmuR+p19RBawSQ7H1D1k/ARiFw3fSGyLZngqlG6RDE/wBZDdSe8qxH2MKLHoaWXpYmuVJFip/Q/Tepy6Xbgbqn24m3o47xyPYw3jwuDpPQrTeDM4OkiuGWwlib2kJvbuZTY2YcbHgQQMm40fqKyXocsEpHWqHaTv2R1F/ZJ+1jg4pFGGdJbrJ2E6Kha8tEKWklilgHRtOX2ohbY6uzdlHu3LWsN3ZbmrcMHXjnXT5oyA9WnRYh2bXtv53bZ+zimZNkc1XKIaeNpJDyHIdrHgq95sMdlIS2Bpedt0rtclw4YmpXRSlraqT1m7mFVdIfdffYl+0Kdnq8Dtb9240zPtHp6OUxVEbRuOF+BHapG5h3jE9qnzv1bNadibLI3Qt4SbhfwfZPlhqgl8DjGdtkDXNaM0o0ngy2mM0u5RZURRvZrHZVRw4A9wAOM1abawKjM5LynYiU3jhUnZXvPznt7x8rDdh/62Ml9ZyqoAF2jXpl8Y+sfim0PPGWsZ3C4oy0v/ldM8lGJLRnJzV1cFOP52RVNuS36x8lufLEbhqej9kXSVstQRugSy/XkuP2A/xGNSpk6KJz+xIBcp/RRhVCgWAAAHYBwGKNru/1PN9eL+0XF8ws9f8AW7GWql98k6C3cqux+8DHlqUXmZ3hXu0S81F6QJT5iY5CFWoTowTuG2CGQefWUd5GNCVmUwykGWKOQjcC6KxHgSDbGQMsymaoYrBE8rKpcqiliFBAJsN9rkfHFvy/XDmlMvRNIH2N3yybTi3IncxP1rnGxWUTpZMcZF9wq2usM1pGLK4U9mKNfBFH5DHSBjNUuvLMzwkjXwiX998cc2uLNW/90R9WOIfkl8cf+lznUjzPomxhaYzLMo6eJ5ZnCRoLsxO4D955AcSd2Mx5ZnZqs+hqLW6WtjYA8gZV2Qe8LYYg840nqqu3rE8koG8BmJUHtC8AfLHZoBFtZpRD/wCoiPwcH92O+Cj+Hje5xuSCkLrla0tgx8vgx5xXJY+kDlPSUEcwG+GUXPYrgqfxBMduonNOlypU5wyPH5EiQftkeWLZpfkvrdFUU/OSNgv1uKHyYKcZg0f01rKASJTSmIOQXGwjG4uPfU2O/ljWp4zU0xiGoN/f1VZNjdavq6COXdIiuOxgGHwO7H7gp1QWRQo7FAA+Axlap1nZm/GsmH1SE/YAxG1GllZJ7dXUNftmkP8AexI4VJu4fVGMLXzOBx3eOK5plVU81FUQNPCGkidFBkQHaIOxYE8dq2MrTNIwDvtspJAZrkXFri557xu7xh66h6GiemMqRL63GxWV26zC9yhS/sKVuN1t6te+Emofh29JivY7D9qQ6+SSuRZq9HVxTAENDIGK8DuPWU9lxdT4415RViyxpJGdpHUOp7QwBB+Bwgdemhnq9UKuNbRVB69uCy8T+mOt4h8WnUNpoJITQyN14rtDf3oyesvirG/g30cXVrRUQtnbtr77CobkbK0a3si9Zyqewu0Np1+xfa/AXxl7G0pYgylWFwQQR2g8RjH+k2Tmkq56c3+SkZQTzF+qfNbHzw/CZcnR+Kh43XFSUzSSJGguzsFUdpJAA+Jxr2mhjoqNV4R08IBP0Y03n4AnGddTOSesZrESLrADM32dyfjZT5Y0vV0aSo0cih0YWZTvBHMEcx3Yq4rJd7Wcs/NSwZLN+i2ryqzmoepk+ShkkZ3mYe0WYkiIe9vNr8B23FsPvR3Rily2ApCojUC7yMRtNbi0jHjbf2AcgMfrSLSamy6DpJ2CIBZEUdZrDcsa8/yHOwxnbT3WhUZkxTfFTg9WFTx7DIffPdwHZzKgTVxsMmDy/ZRk1aKzvIKXMafYmVZY2G0jggkXG542HA943HvGM+6d6ranLH6WMmWnBusyjrJv3dIB7Jv7w3HuJtjj0E1mVOWsFU9LTk9aBju7yh9xvuPMHlonRnSymzKDbgYMLWeNrbS391179+/eDyJxJE1C7mz35FGTl1ZFmK1dHDMQCJolZhxHWXrD43GMnaSZQaWrngP81IyDvAPVPmtj5413l2XRwRiOJAka32UXgLkkgdguTu5YQWv7I+ir0nA6tRGLn6cdlb8JjxHDJQJi0aH8fpDxklhjS+pTIvV8rjYizVDGY+B3J5bCg/axnTJssapqIoE9qV1Qd20QL+XHyxsOjpVjjSNBZUUKo7AoAA+Ax08Wls1sfPNQwbr2whfSGzoPUwUwP8khkb6zkAA94VL/AGsPOvrUhieWQ7KRqXZuwAXJ+GMi6S521bVzVDcZXJC9g4IvkoA8scnC4sUuM6D7lM85JrejzBCoqJGkj6Zysaxlht7CjaJC3vYsR+hhr5zozS1YtUQRy97KCw8G9oeRxRcs1FUJgi6USibYXpGWQjr2G1YEEDrXxZsq0JemFoa+r2RwSVo5k8Btx7QHgwxTUyMkkMjHG/d+QpAsLKo576PtLJc00skB+a3yqfeQ4/SOF1nupfMae5WIVCj3oTtH9A2e/gDjTMYNhcgnmQLfdc2x9xMXEJ49796CwFYvqKZ42KurIw4qwKkeIO8Yt2p+k6TOKbsUu5+zG5H32w8NbMsEeWTySxRyMF2IttVYh3OypW43EXLbvm4Wfo85ZtVs81t0UWz9p2Fvwo2NT4vpaZ7yLbearw2Kf1sGPuDHm1cjGX9b+jfqmZy2Fo5/lk7OsTtjyfa3dhGNQYXuurRP1ugMqC8tNeRe0pb5VfgA32Lc8d1BN0UwvockrhcJAaP6MVNbJ0dNE0h5kblUdrMdyjxx3aP0UNPmSQ5jHeNJDHKpJAU7wGJFroDYntGG9qF0pSWlakIVZICWFgBtox9o24srHZJ7CmL3JobSNVmsaBGnIUbbC9tngQDuDWsNq17AY0Z69zHuje3La2vekDcrrj0r0DgraIUoCwqpVoiii0ZHzVFhYqSLd+PXRHQWly5CtOh2mADysdp2t2ngB3AAYnZ6hUUs7BVUXLMQAB2kncBhU6Z6+YYrx0KiZ+HTNcRD6o3F/uHecZUTZph0bLkfRObDNXbWDTUslBNHVyJFGy7pGPsuN6FRxZgQNw3neOeMuZdXy0lQksZKSRkOpsRyuNxtdWU8DxB78X/V1UxZrmW3mk7SyAXgie3RseJW3AAWv0YADb73tYsrWfqzTMYukiAWqjHUbgHA9x/3Hl4HGjC9tG7oZM768h69qU9bMKd0I0yizKmWaPc4sssd96NzHep4g8x3ggJ70gci6OtiqAN08dmP047A/gKfA4pejukVTlVWXQFHQlJYnuAwB6yOPHnxB34bGnOdU+dZK80B+VpiszxH204q4PauyxYMNx2eRBAlsBpagPb8hy80XxBHo8ZLs09RUkb5HEa/VQXa3cWa32cWTWDrWgy4GNLTVNt0YO5OwykcO3Z4nuBvhVPrVNLl0FDQXRlj+VqCLHbe7OIxyszEbZ37twG44XckhYksSSTckm5JPEk8ziwURmlMsul8goxWFgu/P9Ip62YzVEhdzw7FHJVHBV7h+eI7BgxrtAaLBVox3ZLnk1JKs1PIY5F5jmOYYHcynsO7HDgxJAcLFC0lq81vQ1+zDPaGp4BeCSH+rJ4H6B39hPLz17ZL02WdKB1qeRX79luow/Ep+zjOINsM3RnW6WppKLMSZIZI2iE/tSJtKVG2OMgF739oW97ljSUJikEsOx09FYHXFivzqFyLpswM5HVp0LX+m91X8O2fLGisLrUZkPQZaJWFnqHMn2R1U8txb7WPPWnrVShRqemYNVMLEjeIQebci/YvLieQbiqcVTUlrO7yTNyCrevXT4H+L4GvvDVDDu3rH8bM32R2jCeoKwxSxygKxjdXCsLqSpBAYAi43bxfFh0F0MlzWrKbRCDrzyneQCe/i7G9r955HGkMk0HoqSMRxU8Y3WLMod2+szC5/LsAx3uniomCIC53S2Ls0ush9IeNrLV07IfnxHbX9FrEDzbDFyLTmirLer1MbsfcJ2H/AEGs33YoWtLVPSGCSrgKUrxqXcezE47LD2HJ3DZFiSBbfcIS+Ko6SCqbiju3373UlxGq2dWUaSrsuCR3EqR4FSCD4HFPznVxI9zS5lW07clM8kyfB22vxHCJyLWZmFJYR1Lsg/m5PlFt2DauVH1SMMTIvSIG4VdMR2vCb/gc/wB44pdQ1EObM/fIqcQKpOsqLMKaRaWtrDUKQJVG2zD3lUkMAQfa7cNXULknQ5cZiOtUSFh9Veov3hz54T2leaNm2as0Nz00ixQg7uruRLjlf2j2XONP5Rli08EUCezEiovgoAue88cWVzyyBkZyJzKhut12YMGDGKrEY+EY+4MCFnPSfLZMgzhJ4QegZi8Y5FDuli8r2HYCh44Y2k+vCip4x0B9ZlZQwVdyrcAjpG5HfvUXI4G2LJp5oemZUjwtYOOtE/zXHA/VPA9x7bYypmOXyQSvFKpSSNirKeRH5jv543adsdYAZPmbr2jZVG7dFM6V6e1eYteeQ7F7rCnVjX7PM97XPfivY+qpJAAuTuAGHxqq1QiDZq61bzbmihO8R9jOOcnYPd8fZ0ZZY6WPTuCUAuK5dU+qIoUrK1bMLNDAeXNXkHzuYXlxO/cHDVVSRozyMERQWZmNgAOJJPAY88wzCOCNpZXCRoNpmY2AH/nxxm/WZrQkzFzFFeOlU7l4GQjg0n7l5ePDCYyWukudPoFZk0Lk1p6XQZhWdJBEFVRsdLYh5bcGYcgBuG69uPILWMtzSWnkEkLlHFxcWNweIYHcykbipBB5jHLgx6NkTWMDBoqrp16F61qCULHXUsEMnDpliUxt9YbJMZ+I7xhqUuUUcih44ad0beGVI2U+BAscZAxJ5JpPU0bbVNPJEeYU9U/WU9VvMHGdPw0Ozjdbs2TB/Nax/wA3ab/Z4f1Sf9OD/N2m/wBnh/VJ/wBOEfk/pB1cYAnhinA94XiY+Nrr8FGLTR+kRSEfKU86H6Ow4+9lP3YzH0VS3a/cU+IJj/5u03+zw/qk/wCnH3/N6m/2eH9Un+GKH/6gMu+ZU/q0/wC5jgrfSJpgPkqaZz9MpGPuLflhBS1J/iVOIJmf5Apv9nh/Vp/hjnzEUdLGZJhBEg95lRR4DdvPcN+EfnWv6tlBECRU4PMDpHHm3V/DhfZrnU9S+3PK8rdrsWt3C+4DuG7HXFwyV3+4bfUpS8bJqac69CymDLgUXgagizW/ql9z6x39gHHCfkkLEkkkk3JO8kniT2nHzBjahp2QizAqybrQno+U6DL5XW2207Bzz6qJsjw3k/aOLLpfklc00dVQT2kjGy1NIT0Mq3vvA9l+V/DeLb8+aCaeTZZPtx9eN7CWImwYDgQfdYXNj3niMaH0f1k0FXGHSoRDbrRyssbr4hjv8VJHfjCrIZIpjIBcHx8CrWkEWURpZoTV5t0azypS06gM0Md5WZ7byzEKthwXceZ4mwh6v0eKQx2jnnWS25m2HW/eoVTbwbFqzXWnl8JCicTSEgLHAOmZidwA2ercndYkY6Mt02V6v1SeCWmnKl41k2SsigXOwyEqWAvdb7rHsOKGy1DG9XIe/NTYFZq0s0QqMun6KdeO9HG9HHap/MHePhiExpnXZQxvlMzuBtRlGjPMMXVd3irEf/zGcsmyiSqnjgiG1JIwVR+ZPYALknkAcbtHU9NFjdlbVVOFimdqC0T6Sd61x1IbpH3yMOsR9VD+MdmH3iL0Y0fjoqWKnj9mNbE82Y72Y95Yk/diUx52qn6aQv227lc0WCMGDBjmUowYMGBCMLTW9q09dj9Zp1/hMY3qP51By+uOXbw7LMvBi2KV0Tw9uqgi6zvqONEK0ipFqn/25e2xf3gAeEvZfvtY8X5m2bxUsLzTOEjQXZj9wHMkncAN5OFlrW1UGctWUS2nHWkiXd0lt+2nZL3e99b2lFpPprV1qxx1MhYQjZC22bsNxZxzk5En7rm+qYBWvEjXd43Hd3pL4clK6xtZUuZybK3jpkPycV95+nJbi3YOC8uZNLwYMbccbY2hrRkqybowYMGLFC9aSjeVwkaM7sbKqgsx8AN5w38u1HRpl0k9Y0i1CxySCNGUKtkJVW6p2jcb7G2+3K5qGq3TiLLJ5ZJkkcPGEATZuOsD7xHIY0PnVWsuXTSL7L0zuvLc0RI+44x6+olY8NbkOfNWNAKT+q7U/FV04qqsvsOT0cSnZuASCznjvINgLcL334ltPNR9OlNJNRbaSRqXMTMXV1AuwF+sGtcjeb8Lb74vmgq7OUUlt38GQ+ZS/wCePmrdi+U0m0b3hAN9/aPyxwPq5ukLw7IG1tt/RMGi1ln/AEB1dz5lMvVZKcH5Sa1hbmqE7mc8LC9uJxY9NtU8cNfR0lG0hNSGLGQhtkKd7dVV3BbnywwtVOsGCrjjo0SRZKenjBLBdlggjRipDE+0RxHPHdnKXz6h7qaoP7I/fjokrJhMb5WBy8MlAaLKOpdRGXLHsuJXe2+QyFTftAXqjwIPnhO6yNBDldSIwxeKQbUTncbA2ZWtu2lNt44gg7uAfekUhGbZYATYrV3HI2iS18Uf0jU+Toz2PKPiI/8ADC0dRL0rQ51w6/59EOAskfgwYMehVSMGDBgQmhqJjovWmad7VI3U6MAF3+0VN98nIDduuRe/V0DLsjrNYbIJ2jbcLbzc8N2MXA4kqvSaqljEUtTPJGOCNK7L3bibYyarh5mkxh3vsTtdYK+65dZCVrClpm2oI22nkHCRxcDZ7UW538yb8ACbvqY1eeqRetTraomXqqRvjjO+x7HbcT2Cw3b8VnU7qtMhSuq0+TFmgiYe2eUjD5g90c+PC209ccNXM2Nnw8Wm55p2i+ZRgwYMZSdGDBgwIRgwYMCEYMGDAhGFvrJ1Qx121PTWiqeJHBJfrfNf6XPn2hkYMWRSuidiYc1BF1jPM8rlp5WimRo5FNmVhYj/ABB5EbjyxzY1tpboPTZjHsTp1h7Eq7pE+qez6JuO7Gf9NdU1Xl+04HTwDf0qA9Uf1i8U8d69+PSU1eybJ2RVRaQqTgwYMaKRGNWp/qQf8D/8fGUsatT/AFIP+B/+PjH4p/DvVjF5asa5J8opbEHZiETDmCnVIPYd1/AjE1o5kwpKWGnViwiQJtEWJtzsOGF/q80AjFBFUU9XWRNPEGdY5UCF7WPVMZ4EEX4jtxcNBukTLKcz7YkEW1J0lw97lmL7W+/M3xkTtAc7Ccr6eacJPej7/rOb/hn/ALWHDG0lr1iz7LtsgCSKeME/Oa2yPNgAO8jC49Hw/wAZS/8ADP8A2sGLvrD0eirs3oaeZnVWhmIMZCttLZhYkHsPLHfVWNUcWmE/YpR8qvGYZEstVTVJYhqcShVAFm6RVU37LWws/SN/kaT68n7KYtA0enp8woAtRWVENp+k6Zw6oRFaMsVRd52mALEns54qfpGyjo6NeZaU28BGP3456QWqI876/lS7QpIYMGDHqFSjBgxJ5Bo1UVsvRU0TSNzt7KjtdjuUeOFc4NFyhRgGHJqw1NFytVXpZdzR07De3Y0o5L9Dnz3bjbNX+p2Gh2Zp7T1I3g2+TjP0AeLfTPkBhi4wqziOLqRac/RWtZzXwC2PuDBjFViMGDBgQjBgwYEIwYMGBCMGDBgQjBgwYEIwWwYMCFQ9LNTdFW3dF9XlPvxAbJP0k9k+WyT24UGkmpnMKW5SP1iMe9Ddmt3p7V/AEd+NN4Md0NdNFle47UpaCsWSRFSVYEEbiCLEeI5Ybo15Reoeq+rSX9X6Db21tfo9i9rcOeHFnGjFLVi1RBHLyuygsPBvaHkcUfNtQVBJcxNNAeQDB1+Dgt+LHa6ugnt0zSLJcJGioerXXD/k+H1aojaSEEmNkI20ublbMQGW5J4gi548pLTvXmtRTvT0cUidICryybIIU7mCKpO8jdcncL7r7x8r/R0nH8jVRP8A7xGj/Z28QlTqJzJeCwv9WUD9sLi4fBPf0l8/JR1rWUPq200XLKp53jaQNE0eypCm5eNr7x9D78S2metY1VZS1VPG0L017bRDA3INja24i4I7DjlOpfNf9mH66H/uY/UepTNTxgVfGaL9zHHQ40rn9IXC/eo62iYdJ6Q9KYwZKedZLb1XYZb9zFgbeK4U2nemsmZ1PTONhFGzHGDfZW9953XYneTbs7Bi1Uno/wBe3tyU8Y73Zj8FS334sWW+jogsZ6tm7VijC/iYt+zjmY+ip3YmnPxKk4ikhiWyLRSqrGtTQPJyLAWQfWc2UeZxozJdUWW01iKcSsPemJk/Cep+HFwihCgKoAA3AAWA8AOGFl4sP+NvmgM5pM6Kej6BZ6+W/PoYju8Gc7/JQPrYbmU5NDTRiKCNIkHBVFvM8ye878duDGRNUSTHrn0VgACMGDBihSjBgwYEIwYMGBCMGDBgQjBgwYEIwYMGBCMGDBgQjBgwYEIwYMGBCMGDBgQjHw4+4MCEYMGDAhGDBgwIRgwYMCEYMGDAhGDBgwIRgwYMCEYMGDAhGDBgwIX/2Q=="/>
          <p:cNvSpPr>
            <a:spLocks noChangeAspect="1" noChangeArrowheads="1"/>
          </p:cNvSpPr>
          <p:nvPr/>
        </p:nvSpPr>
        <p:spPr bwMode="auto">
          <a:xfrm>
            <a:off x="0" y="-639763"/>
            <a:ext cx="1333500" cy="1333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data:image/jpeg;base64,/9j/4AAQSkZJRgABAQAAAQABAAD/2wCEAAkGBhQSERUUExQWFRUWGBoXFxUYGBoXGhwdHhoXHRgcGR4aHCYfGhojGxoaHy8gJScpLC0tHB4xNTAqNSYrLCkBCQoKDgwOGg8PGiwkHyQsLC4sLCwsKSwqLSwpLCwsLCwwLSwsLCksKSksLCwpLC4pLCwsLCwsLCwsKSksKSwpLP/AABEIAOEA4QMBIgACEQEDEQH/xAAcAAACAwEBAQEAAAAAAAAAAAAABwUGCAQDAQL/xABTEAACAQICBgYFCAQJCwMFAAABAgMEEQAFBgcSITFBEyJRYXGBCBQyQpEjUmJygqGisZKTssEkJTNDU2OzwtEVFhc1VHN0g9LT8BhExGSjw+Hx/8QAGgEAAgMBAQAAAAAAAAAAAAAAAAIBAwUEBv/EADURAAEDAgQCCAYCAQUAAAAAAAEAAgMEERIhMUEFURMiYXGBkdHwFDKhscHhQvFSFTNDgpL/2gAMAwEAAhEDEQA/AHjgwYMCEYMGDAhGDBgwIRgx8LWwvtLNdVFSXSI+syj3YyNgH6Um8fohvLFkcT5DZguoJsmFiNzfSSmpReonii52dwCfBeJ8hjOmkeuPMKq4Evq8Z9yG6nzf2z5EDuxSZJCxJYkk7ySbk+J541YuFOOcht3JC/ktG5nr3y6LchlnP0I7D4yFfyOK3Wekb/RUXm8v7lT9+Epgx3N4bA3UE+PolxlNab0iKwnq09OB39I35OMeX/qFrv6Gl/Rl/wC7hXopJAAuTuAGNKatdX1JFQQSSU6PNLGsjvKgZgWF9kBgdkAWFhbhvxXUx01O0EsupBJVFpvSKqR7dLC31WdfzLYmaH0jIT/LUkid6SLJ9zBPzxHa7MxoTAsFOiLNHUWk2YGj3BJARt7AVusRuBP3YTmCGkgnZiwW8SoLiFp3Ktc2WT2HTmInlKjJ+IXUfHFwoswjmXbikSRfnIwYfFSRjGWLvoloBmM1N67RMVIdlVVkMUjBbXZTuUi9xYsN4OKJ+GxMFw+3emDytPYMZ/y7XHmVBJ0NfEZbcVkXopbdoYCzDvKm/bho6Ka0qGvsqSdHKf5mWyMT9E32X8jfuGM6WjliFyLjmMwmDgVb8GDBjkTIwYMGBCMGDBgQjBgwYEIwYMGBCMGDBgQjBgwYEIxXtMNOabLo9qd+sR1Il3u/gOQ+kbDz3Yr2svWtHl4MMNpKojhxWMHgX7W5hPM2FrpHJcjrM5q2sWkdjeWZ77KDkWPIcgo7LAWG7RpqLGOklNm/dIXbBdumutOrzElS3QwcoUJsR/WNuL+e7uGKbi66x9WkmVsjBjLA4AEtrWe3WVgOF7EjtHeDilY9BT9F0YMWiqN75oxY9AtC3zOqEKnYRRtySWvsrcDcObEkADz5HFcw3vR0qlFRVR+80aMPBWIP7a4irkdHC5zdVLRcpi5XquyulVVNPG7EhQ09pGZrHgG6t7A7lA4HdiP0z1OUdTCxpokp5wLoYxsoTyV1HVseFwARx38DM6yYD6i0yC70rx1SeMThm/BtjzxZaecOiupurAMD2gi4Pwx5kTSttIHG91bYaLHmVVHQVMTuD8lKjMo49RwSN/PdjXmUZktRBFOoIWVFkUNa4DAEA2JF7HGYta2T+r5rUqBZXbpV8JBtH4MWHljRuhA/i2j/AOGh/s1xocSIfGyQbpWZEhLH0g9I4ysVEA/SK6zk2GxslZVAve+1fu88JPDI1+H+NB/uI/zkwt8aVCwNgbbfNI7Ve1FSNLIkaC7uyoo7SxAA+Jxr7R3JVpKWGnT2YkC37T7zeJa588IbURo109eahhdKZbj/AHjXCfAbTeIGNFYy+KzYniMbfdOwbpQ6TZAuY6SxxOu1DTwI8o5EXZgp+szqLdl8cesfU9R09NLVwyPAIxtdGflEYkgKqknaUliBclvDDK0eyfZqaypYdeeUKL/0cSLGvxYO3gRha+kLpLuholPH5aT71jH7Zt3LhKeWR8rI2GwAF/uVJAtcqraF65qui2Y5iamAbtlz8oo+g532HzWuOy2HzoxphTZhF0lPIGtbaQ7nQ9jLxHjwPInGRMTWi6Vqu1RRCXagXbd4xfZW/vciD803uATawNtCqoI3jE3qn6JGuIWu8GF3q41uRV9oZ7RVXIcEk70vwb6B8r77MTHnpInROwvGatBujBgwYrUowYMGBCMGDBgQjBgwYEIwuta+s4ZfH0EBBqnHHiIlPvEc2PuqfE7rBp3WFpsmW0plNmla6wxn3mtxP0V4nyHEjGWcwr5J5HllYvI5LMx4kn/zhjUoKPpTjf8AKPqkc62Sl9Esk/yjXJDLOIzKxLSOSWY8SBfjI3K53ntNgdSaPaOwUUCw06BEHHmWPNmPvMe3y3Cwxj5HIIINiN4I3EeGNG6pNZYr4vV52AqoxxP86o94fTHvDzHO3XxSKQtDmnqjb8pWEKt6+NKapWWiEWxBIA3SWDGUgg7K/N2Wtce0TbkRdTZ1o9UUjKtRE0TOodQ3NT+R5EcQdxtjXtRQxyFC6KxjbbQsAdlrEbS34GxO/Ct1857SCnFNIhkqTZ4yN3RC9totbgwBGxztfdYHFNDV2LYms7/VS5u6QeLhqlzj1fNqck2WRjC32xZfx7J8sU/H6hmKMGU2ZSCCOIINwfjjclZ0jC3mFWFs6qplkRkYXV1KsO0EWP3HFc1b1LGgjic3kpmelfxhYoPwhT5489CdYlNXwI3SIk1gJImYKwbnsgnrITvBHnY7se2Y6X5dQiRmnhQsxd1QhndiACSqXYsQoFyOQx5HA8XjLTe6vvuld6RdCBUUsvvPG6HwRgR/aHDd0LH8XUf/AA0H9kmM3ax9ODmdX0oUpEg2IkPG17lmtu2mPZwAA32ub7kmv2KCmhhNLITFEkZYSLv2VC3ts7r2xqTUspp42AXIvdIHC5Vd18t/GvhDH/fwusWXWDpYuY1hqERowUVdliCerfmMRujEUDVcAqXCQbamRiCRsjeR1QTvts35XvjVgBjgAcMwFWcytHapNGvU8tiDC0k3y0nbdgNkeSBRbtviyUOadLPOi+zCUQn6ZXbYeSvH5k48KnSanWkkqlkSSGNGcsjBgbC9gRuueFu04r2p9nky81Ent1M807eJfZ+HU+GPMPDnh0ruf1Kv7FdZpQilmICqCSTwAG8k+WMi6X5+a2tmqDe0jnZB5INyDyUDzvh+a7dJfVsuaNTaSpPRDt2OMp8Nmy/bwpNW+rCXMnEj3jpVPWk5vbisd+fa3Ad53Y0uHBsMbp39wSPzNlwaBavp8zlsvUhU/KTEbh9FfnORy5cT36Y0e0cgooFgp02UHHmzHmzHmx7fIWAAx65fl8NJAscSrFFGu4cAAN5JJ8yWPeTjyyjMDUDpVBEJ/krixcf0hvwU+6OY6x4gDiqqp9QeTRt73TNbZLXWVqc6QtVZeNiUdZ4F6oY8dqP5r89ngeVjx9NVGtv1jZpK1rT8IpTu6TsV+yTsPvfW9rv116c+qU3q0TWnqAQSOKR8GbuLb1H2jyxnQNbeMaFNA6pgtL/1O/8ASQmxyW1cGFhqg1m+uIKWpb+EoOq5/nVHHxkUce0b+Rwz8Y0sTonljlYDdGDBgxUpRgwYMCEY8551RWZiFVQWZjuAAFyT3AY9MKvXzpd0FKtJGbSVG97cREDvH2m3eCuMWwxGV4YN1BNglTp1pTJm1eWQMVLCKnj52vZd3znJufEDkMNxdRdI9DFC90qVW7VCcS53kEHc6A7hwNhxFzii6o9AqifaropFiaFrQGSPpEdrHb2hxCgEDaG8Em29cNyh056N1gzCP1SY7lcnap5T/Vy8AfoNYi4441quVzCI4D8vLX9+7pGjcpA6Y6tKvLiTInSQ8p0uU7trmh8d3YTiuZfXyQSpLExSRCGVhxBH/nDnjZbIGBBAIIsQd4IPb3YWGmmoynqNqSjIp5Tv2P5lj4DfH9m4+jh6fiYcMMw8fVQWclY9XOn0eZ0+1uWdLCaMcjyZfoN9xuOVz66e6v4c0iVXPRyIbpKBcgXG0pFxdSOV9xsfHPUa12SVquyNFKvI70kT3hcbnQ93A24EbtEZNrBpJ6H10yLHGo+UDHejc0Nt5beLWHWuLDfjkqKd0DxJCcjpb7Jgb5FRucarKE5aaVVWFUBkWc22lcDfI7G1wQOsDYW4WsLZlqItlmXaDbJI2l3qbG11uBuPEYvWsfWpLmLGKLaipQdycGktwaS3xC8B3nePHQTVRU5jaQ/I0/8ASsN7dvRr73juHeSLY0qUOp4y+d2u3vdIczkqQBi2ZJqszGqAKUzIp9+W0Q8bN1iPAHGg9FdXVFQAGGIGQcZns8h8Day+CgDFmxyzcVOkY8SmDOaQ1D6OtQf5WqiTuRXk/PYx11Po/wAMQUy5hsbTKikxKLsxsqi8u8k8Bi/aeay6fLUsx6Sci6QKd/cXPuL955A8lXoFm1Tm+dwy1LbSwBpgg3IgXcoQcuuyb+JtvJxEc1VIwyF1mjsGfcghoyXadQAfb6DMI5CjFGUx22WHFW2ZDsnutiBzbUbmUO9EjnH9W4v8HCnyF8TWtGtqMqzn1qmcp6wiuRxRivUdXHBh1Qe0bVxY78MbQDWhT5koQ2iqQOtCT7VuJjPvDu4jw3ljUVTGCUHE09mnkiwJss2VlJUUxaKVZYSwsyMGTaANxcG20LgHDB0E11vRQx000CyQxiytGdlwCSTcHqvvJ+b44feZ5RDUoY54klQ+66hh4i/A9434U2mWoJSDJl7bJ49BIbqe5HO9fBr+IxLa2CoGCZtvsowkaL9RUUWkmYdMZLUdMqKIb7Mrlus11BuiluqW57AA7Q3qWlSJFSNQiKAqqosABwAA4DGRqapqstqrjbgniNiCLHwYHcynzBGGcNZtXnJgoaUeqySb6iZW4Bd7dFv2gthe19omy3tclKqjebYT1APLt7VLXJqaS6ONWGFGlK06vtTwgfywAuis19ybQBK26wx253nEdJTyTynZjjXaPf2Ad5NgB2kY66eLZRVLFtkAbTW2jYWubAC54ndhBa8tOfWJ/Uom+Sga8hHvS8LeCbx9Yt2DHBTQuqHhmwTE2zS+0l0gkraqSol9qQ3A5KvBVHcBYffzx1aIaGz5lN0UAXqjad2Ngq3tc8zv5AHEFhuan9XVclRHWsTTRj3WHXlU8V2eSEe83cQDxx6SeQQRHCQMslUBcrj061XvlEUFXSyu5jYdLJYAq9+o6gcEJ6tiTvtx2sN3V5pqmZUiy7llXqTIPda3EfRbiPMcjiwZhQJPE8UqhkkUqynmCLHGecunl0dzgo5JgawY/PhY9VwPnKfvVhzxiNcayMtd84zHaOSs+UrR2DH4ilDKGUgggEEbwQd4I7sfvGWnRgwYMCF8Jxk7WFpJ69mE8wN02tiP6i7lt4728WONFay889UyypkBsxTo07dpzsAjvFy3ljKWNzhMXzSHu9VW87LTGrLTigmp4qanPQvGgUQSEBjbiVPCQk3Y237ySBi611BHNG0cqLIjbmRgGB8QcYzVrG43EYZehevCppbR1V6mEbton5VR3Mfb8G3/AEhiKnhrgccRv2boD+aax0bq6DrZfJ0sA/8AYzsbAdkEpuY/qtdcSmQaZw1LmI7UNSvt00w2JB3gcHX6S3FuzHvo5pZTV0e3TSq4HtLwde5lO8ePA8icdWYZLBO0bSxI7RMHjYjrKwIIKniN44c+eMtzs7SDP6+PP79qfuVe1q5FHU5XUbYG1DG0yNzVkBbd4gFT44y30hsVubEgkX3XF7G3bvPxONC68NMkp6M0iMDNUCxAO9Y79Yn61tkdvW7MLXVJoD/lCp6SUfwaEgv9Nvdj8Obd273hjYoHdDTl79L5Kt2ZsFO6ptUnrAWrrF+R4xQn+c+k/wDV9g976vtPmOMKAAAABYAbgAOAHdj6iAAACwG4AY5c0zWKmiaWZ1jjQXZmNh/+yeQG88sZM876h9z4BWAWXUThR6xtdiw7VPQEPJwafcyJ3R8nbv8AZH0uVP1ja4Za3agptqKm4E8HkH0reyn0Rx534Bb41KThv85fL1Vbn8l6VNU8js8jM7sbszEkkniSTvJw7/R3yW0VTUke2yxKe5RtP5Esv6OEZjWOrrJfVMtpoiLN0Yd/rP12B8C1vLF/E5MEOAb/AIUMGaqev7I+loEnA61PILn6Ellb8XR4z7DMyMGUlWUghgSCCOBBG8HvxsHSLKBVUs0B4Sxsl+wkdU+RsfLGPZoirFWFmUkEdhG4j44XhcmKMsO35UvGad2rnXcH2afMGCtwWp4A9gl5Kfp8O23EuRWBFxvB4HGK8MDV5rbmy8rDNeal+b78ffGTy+gd3Zbfeur4bfrxeXohr+aeOmmgdPmUWzMuzIo+TmUddD/eXtU7vA78Zs0j0bqcrqgj3R1O1FKhIDAHc6Nx/eDjVOS53DVwrNBIJI24EdvMEcVYcwd+I7TTQ6HMaZoZRZuMcgFyjciO0ciOY8iOKkq3QOwP+Xcckzm3Sopdfcn+T5EkX+GBQkcoA2WvuLsPddRvtaxNuG8YXOjmilVmEuxTxlze7udyrfm7Hh+Z5A45c6yaSkqHgmWzxtYjfY8wQeakWIPYcag1dZlTT5fE9LGkSWs0S+449sHmTfftHeQQeeNKZ7aNmOFvzb7JB1tVC6C6nqah2ZZbVFQN+2w6iH+rU8/pHf2bOL3VVSRIzyMqIouzMQqgdpJ3AYqmm2s+ly4FWPSz23QIRfu2zwQeO/sBxn7TDWBVZi95ntGDdYUuEXy95vpG57LcMZ8VNNVuxvOXM/hOSGp6ZZrjo6jMFpI9oq91Wc9VWk5KoO+xFwGNrmwtvvim69NJqCdFhRulqom3PHYogPto7c72G4XsRvtvBTIOJHJ9HamrbZp4ZJTwOwpIH1m4L5kY02UEULxJitZJiJyT11FaXesUhpZDeSmsFvxMR9n9E3XuGxhn4zBotNNkubxCpHR+ykwuCOjkAubi4OzcNu5pjT4xkV8QZJibo7MKxpyRgwYMcCZKD0is02aemgB9uRpD4IoA++Q/DCk0X0LqswcrTR7QX2nJCot+F2PPuFz3YuvpB1hbMIo+SQA272dyfuC4cmiOSxZdl8UZ2UEce3M5IUbVtqR2J4C9954ADsxuNnNLSswjNyqtdyR9TqIzFFJ+Qa2+wlt+0oH34rGX6DV08AnhppJImuAyANexIO4Ha4g8saR0i0spjQ1Tw1EMhWCUjYlRjfYa3A9tseeqyi6LKKRe2Pb/AE2Z/wC9hRxCZsZc4DW33U4BdZsShraKQSCOop3Xg+xJGR52G7uxaBryzPo9jpI9q1uk6Jdvx+bf7ONK4V2vieBKDZtF0zyRjgnSBesxI94DqWv5YmOsbUPa18YJQW2GRSGqKmWpmLOzSyyMLkkszMdw/cB5Y1boPowtBRRU4ttAbUjD3pDvc/HcO4DCB1M5GKnNYiwusAM58VsE/GynyxoLPM0kCyRUfQyVYUERyPs7Km9nYcStx5nmMHE5LubC3QZoYN1z6Zac0+WxbczXcg9HEvtue4cl7WO4d53HN2mendTmUu3M1kU/Jwr7CD+83ax3+A3Ytub6n84qZWmnaOSRjcsZR5AbrADkBuGOL/QVmfzYv1o/wxbSNpoOsXgu96KHXKXuDDB/0F5n8yL9aMH+gvM/mRfrRjQ+Lg/zHmkwlVvQbI/XMwp4CLq0gL/UXrP+FSMac01z31KgqKjgyIdj67dVPxEYoeqLVhUUFRLPVBA2xsRhWD+0bud3DcoH2jjm9IfPtmGnpVO92Mrj6K9VL9xYsfsYyKhwqqlrG5gf2VYOqFctVWkBrMshdm2pEBhkJNyWTcCTzJTZYnvwjNb2R+rZrOALLKROv297f/cD4t3o8Z7sy1FKTudRMg716r27yGU/ZxbtbereXMuhkpzGJI9pW2yV2lNiLEKd4IO76RwRuFLVuByB/Of6Qes1ZwwYYb6iczHuwnwlH7wMef8AoOzP+jj/AFqY1/i4P8x5pMJVc0S0yqMum6SB9xttxnejjsYfkRvGNIaD6w6fM47xnYlUXkgY9Ze9fnpf3h3XAwkf9B2Z/wBHH+tT/HHXl2pnN4ZFli6OORDdXEwBB8hjgq2004vjAdz9UzbhXvXloUKim9cjX5WnHXt70XE+aG7eG33YS2Q6Z1dFHLHTSmNZgNq3EWvvQ+61ja43/AW0tkOZzdGlPmPQCqcMAkbbXSoB1nK2GzzB93s42GatNtHjQ109P7qNdD2o3WTxOyQD3g4Xh78TTA/O2Y7v7Q7mFxZdlFRVyEQxSTOTc7Klzc8Sx5eJwwcg1A1ktmqXSnX5v8rJ8FOyP0vLDk0BzGOfLqeWNUQNGNpUUKocdWQADcOuDiRzfP6elXaqJo4hy22AJ8BxbyBxRNxGUuLGC31KkMCqeQalsuprFozUOPemO0P0BZLeIOLxBTqihUUKo3BVAAHgBuGFfn/pAUsV1po3qG+cfkk+8Fz+iPHC1z/XHmNVcCXoEPuwjYP6dy/wIxUKOpqDd/19FOIDRW70iMrTbp6gMu2QYnXaG1beyHZ423uL964Y+rPPfW8sp5CbuF6N+3aTqknvIAbzxlWWUsSzEsx3kk3J8SeOHd6OubXjqqcn2WSVR9YFX/ZT4466umMdKATfD+UrTmnLgwYMYKtWZddc184m+isQH6tT+ZxofIs0jraSOZbNHKgJBsRvFmUjuN1I7jjOWuZf45qf+V/Yx4jNFdP6zL7inlshNzGwDoT22PA94IJsMehkpDPTx4dQB9lUHWJWjq3VvlsvtUcHiq9GfwWx2NoyogMEc00UfR9EFRluq7OyArOrMpA4G9xbCfofSKqB/K0sL/UZ4/z28T1F6RVMf5WlmT6jJJ+ZTGe6kqhqCfG6bE1W7ItBpaWZXGY1csYveGZhIDuO65G7fv3AcMU/0ioI/VqZyB0vSlVPPY2CWHhtBPj34kpdf2XhSQtQx5L0ag/EvYYTWnmnEuZ1AkcbEagiKIG4UE7zfmxI3nuA5Y6KSnmdMHvFreChxFskxfRyoR/C5SN/ycYP6bN/dx0a+6OSGSkr4WZHQmEupsRxePeP+Zjs9Hdf4FUHn0//AONP8cW7WdkfrWWVEYF2VOlTt2o+tYd5AK+eK5JcNaXHS9vC1lIHVVP1ea7Un2YK4rHLwWb2Y3+tyjbv9k/R3DDYBxivDH1d64ZaHZhqdqam4DnJGPoE+0v0T5EcD0VfDf5w+Xola/mndpVpvT5cENR0gV9yssbMt+wkbgedj+7FXk1+ZcOAnPhGP3uMXOOWlzGl3GOop5RY8we481YHwIPYcIjWPqflotqem2pabiRxeIfS+cn0uXPtPHSxwPOCW4cmcSNFfZPSEoBwiqT9iMfnJhN6f6W/5RrXqNkqllSNWIJCqOdt1ySzeeK7gxuQUcULsTdVWXEqb0K0i9RroKkglUbrgcSjAq4FyATsk277Ydg9ILL/AOjqf0I/+7jPGDEz0cc7sT9UBxC0SvpAZd8ypH/LT90mLHojrEp8yZlp0msguzPHsqOwbQJG0eNu44SerrVLNmBE021DS/O4PJ3Rg8vpnd2X32f9PTUuXUtlCQQRC5JNgO8k72Ynmbkntxh1cdPGcEdy5WNJOqlsK3WJrojpdqCjKyz8Gk4xxn++47OA533jFL1i65pKvagoy0VPvDPwkkHP6iHs4nnx2cLDHVScN/nN5eqhz+SdWoimlqaqqr52aR7CIOxuSWO03hZVUW5BrDHN6ROT2lpqkD21aJvFTtJ9zt8MMHVFkfq2VQAizSgzt9uxX8AQeWIjX7R7eVhv6OdG+IdT+0MUsmvW3Gl7eGiLdVJbJtOa6CAUlNM6IzkgIBtktYWVrbQ3jgtt5OLRRakczqh0szxxs289NIzSfa2Vbf3E3x+9QWTJLXvK4B6CPaQHkzHZB8l2viMPbNNJKWmIFRUQwki4DyKpI4XAJuRjoq6owy4IWi+5tmoa24zSbh9HSc+1VxDwjZvzIx1p6OHbXfCD/GXDCn1oZYvGshP1SW/ZBxzf6Xss92oL/Uhmb8o8cvxVYdL/APn9JsLUqNLdRdRSRNNDKKlEF3UIUkAHEhbsGA7jfuOOfURX9HmoT+likT4ASD9g40DkmeRVcXSw7excjro8ZuLcA4BI38eHwwgctpVo9KFjQWUVRVQOAWQGwHcA9sdENQ+eOSOTUAqCACCFo7Bj87WDGGrFmzXnTbObOfnxxN+HZ/u4X+G16RNBarppfnxMnmjk/lIMSegGpSknp4aqoleYSoriNfk1FxvViCWax3XBXhj00NUyKmY5/d5Kki5SYpKKSVwkaNI54KilmPgBvwwdHdRVdUWafZpkPz+tJ5Ip3faIw/spyKnpE2aeGOJeewoF+9jxbxJOIzNtYNDTkq06u/8ARRXme/Zsx3sfG2OOTiUsmUTfyUwYBqoXR3Utl9LZnQ1Dj3prFb9yDq28drxxRfSFyYRy0kyKFUxtFYCwGwQyiw4bnb4YdtZM5gdoQGk2C0atuBbZugbgQCbA4R+svKM5mpGnrjTrDCyt0MfEFiEuDYk+1vu+KaOV7pw97uzM8+SlwyUz6OdXeCrj+bJG/wCkrD+5hwEYzzqAzfo8weEndPEQB2sh2h+HbxofFXEWYZz25qWaLImmuR+p19RBawSQ7H1D1k/ARiFw3fSGyLZngqlG6RDE/wBZDdSe8qxH2MKLHoaWXpYmuVJFip/Q/Tepy6Xbgbqn24m3o47xyPYw3jwuDpPQrTeDM4OkiuGWwlib2kJvbuZTY2YcbHgQQMm40fqKyXocsEpHWqHaTv2R1F/ZJ+1jg4pFGGdJbrJ2E6Kha8tEKWklilgHRtOX2ohbY6uzdlHu3LWsN3ZbmrcMHXjnXT5oyA9WnRYh2bXtv53bZ+zimZNkc1XKIaeNpJDyHIdrHgq95sMdlIS2Bpedt0rtclw4YmpXRSlraqT1m7mFVdIfdffYl+0Kdnq8Dtb9240zPtHp6OUxVEbRuOF+BHapG5h3jE9qnzv1bNadibLI3Qt4SbhfwfZPlhqgl8DjGdtkDXNaM0o0ngy2mM0u5RZURRvZrHZVRw4A9wAOM1abawKjM5LynYiU3jhUnZXvPznt7x8rDdh/62Ml9ZyqoAF2jXpl8Y+sfim0PPGWsZ3C4oy0v/ldM8lGJLRnJzV1cFOP52RVNuS36x8lufLEbhqej9kXSVstQRugSy/XkuP2A/xGNSpk6KJz+xIBcp/RRhVCgWAAAHYBwGKNru/1PN9eL+0XF8ws9f8AW7GWql98k6C3cqux+8DHlqUXmZ3hXu0S81F6QJT5iY5CFWoTowTuG2CGQefWUd5GNCVmUwykGWKOQjcC6KxHgSDbGQMsymaoYrBE8rKpcqiliFBAJsN9rkfHFvy/XDmlMvRNIH2N3yybTi3IncxP1rnGxWUTpZMcZF9wq2usM1pGLK4U9mKNfBFH5DHSBjNUuvLMzwkjXwiX998cc2uLNW/90R9WOIfkl8cf+lznUjzPomxhaYzLMo6eJ5ZnCRoLsxO4D955AcSd2Mx5ZnZqs+hqLW6WtjYA8gZV2Qe8LYYg840nqqu3rE8koG8BmJUHtC8AfLHZoBFtZpRD/wCoiPwcH92O+Cj+Hje5xuSCkLrla0tgx8vgx5xXJY+kDlPSUEcwG+GUXPYrgqfxBMduonNOlypU5wyPH5EiQftkeWLZpfkvrdFUU/OSNgv1uKHyYKcZg0f01rKASJTSmIOQXGwjG4uPfU2O/ljWp4zU0xiGoN/f1VZNjdavq6COXdIiuOxgGHwO7H7gp1QWRQo7FAA+Axlap1nZm/GsmH1SE/YAxG1GllZJ7dXUNftmkP8AexI4VJu4fVGMLXzOBx3eOK5plVU81FUQNPCGkidFBkQHaIOxYE8dq2MrTNIwDvtspJAZrkXFri557xu7xh66h6GiemMqRL63GxWV26zC9yhS/sKVuN1t6te+Emofh29JivY7D9qQ6+SSuRZq9HVxTAENDIGK8DuPWU9lxdT4415RViyxpJGdpHUOp7QwBB+Bwgdemhnq9UKuNbRVB69uCy8T+mOt4h8WnUNpoJITQyN14rtDf3oyesvirG/g30cXVrRUQtnbtr77CobkbK0a3si9Zyqewu0Np1+xfa/AXxl7G0pYgylWFwQQR2g8RjH+k2Tmkq56c3+SkZQTzF+qfNbHzw/CZcnR+Kh43XFSUzSSJGguzsFUdpJAA+Jxr2mhjoqNV4R08IBP0Y03n4AnGddTOSesZrESLrADM32dyfjZT5Y0vV0aSo0cih0YWZTvBHMEcx3Yq4rJd7Wcs/NSwZLN+i2ryqzmoepk+ShkkZ3mYe0WYkiIe9vNr8B23FsPvR3Rily2ApCojUC7yMRtNbi0jHjbf2AcgMfrSLSamy6DpJ2CIBZEUdZrDcsa8/yHOwxnbT3WhUZkxTfFTg9WFTx7DIffPdwHZzKgTVxsMmDy/ZRk1aKzvIKXMafYmVZY2G0jggkXG542HA943HvGM+6d6ranLH6WMmWnBusyjrJv3dIB7Jv7w3HuJtjj0E1mVOWsFU9LTk9aBju7yh9xvuPMHlonRnSymzKDbgYMLWeNrbS391179+/eDyJxJE1C7mz35FGTl1ZFmK1dHDMQCJolZhxHWXrD43GMnaSZQaWrngP81IyDvAPVPmtj5413l2XRwRiOJAka32UXgLkkgdguTu5YQWv7I+ir0nA6tRGLn6cdlb8JjxHDJQJi0aH8fpDxklhjS+pTIvV8rjYizVDGY+B3J5bCg/axnTJssapqIoE9qV1Qd20QL+XHyxsOjpVjjSNBZUUKo7AoAA+Ax08Wls1sfPNQwbr2whfSGzoPUwUwP8khkb6zkAA94VL/AGsPOvrUhieWQ7KRqXZuwAXJ+GMi6S521bVzVDcZXJC9g4IvkoA8scnC4sUuM6D7lM85JrejzBCoqJGkj6Zysaxlht7CjaJC3vYsR+hhr5zozS1YtUQRy97KCw8G9oeRxRcs1FUJgi6USibYXpGWQjr2G1YEEDrXxZsq0JemFoa+r2RwSVo5k8Btx7QHgwxTUyMkkMjHG/d+QpAsLKo576PtLJc00skB+a3yqfeQ4/SOF1nupfMae5WIVCj3oTtH9A2e/gDjTMYNhcgnmQLfdc2x9xMXEJ49796CwFYvqKZ42KurIw4qwKkeIO8Yt2p+k6TOKbsUu5+zG5H32w8NbMsEeWTySxRyMF2IttVYh3OypW43EXLbvm4Wfo85ZtVs81t0UWz9p2Fvwo2NT4vpaZ7yLbearw2Kf1sGPuDHm1cjGX9b+jfqmZy2Fo5/lk7OsTtjyfa3dhGNQYXuurRP1ugMqC8tNeRe0pb5VfgA32Lc8d1BN0UwvockrhcJAaP6MVNbJ0dNE0h5kblUdrMdyjxx3aP0UNPmSQ5jHeNJDHKpJAU7wGJFroDYntGG9qF0pSWlakIVZICWFgBtox9o24srHZJ7CmL3JobSNVmsaBGnIUbbC9tngQDuDWsNq17AY0Z69zHuje3La2vekDcrrj0r0DgraIUoCwqpVoiii0ZHzVFhYqSLd+PXRHQWly5CtOh2mADysdp2t2ngB3AAYnZ6hUUs7BVUXLMQAB2kncBhU6Z6+YYrx0KiZ+HTNcRD6o3F/uHecZUTZph0bLkfRObDNXbWDTUslBNHVyJFGy7pGPsuN6FRxZgQNw3neOeMuZdXy0lQksZKSRkOpsRyuNxtdWU8DxB78X/V1UxZrmW3mk7SyAXgie3RseJW3AAWv0YADb73tYsrWfqzTMYukiAWqjHUbgHA9x/3Hl4HGjC9tG7oZM768h69qU9bMKd0I0yizKmWaPc4sssd96NzHep4g8x3ggJ70gci6OtiqAN08dmP047A/gKfA4pejukVTlVWXQFHQlJYnuAwB6yOPHnxB34bGnOdU+dZK80B+VpiszxH204q4PauyxYMNx2eRBAlsBpagPb8hy80XxBHo8ZLs09RUkb5HEa/VQXa3cWa32cWTWDrWgy4GNLTVNt0YO5OwykcO3Z4nuBvhVPrVNLl0FDQXRlj+VqCLHbe7OIxyszEbZ37twG44XckhYksSSTckm5JPEk8ziwURmlMsul8goxWFgu/P9Ip62YzVEhdzw7FHJVHBV7h+eI7BgxrtAaLBVox3ZLnk1JKs1PIY5F5jmOYYHcynsO7HDgxJAcLFC0lq81vQ1+zDPaGp4BeCSH+rJ4H6B39hPLz17ZL02WdKB1qeRX79luow/Ep+zjOINsM3RnW6WppKLMSZIZI2iE/tSJtKVG2OMgF739oW97ljSUJikEsOx09FYHXFivzqFyLpswM5HVp0LX+m91X8O2fLGisLrUZkPQZaJWFnqHMn2R1U8txb7WPPWnrVShRqemYNVMLEjeIQebci/YvLieQbiqcVTUlrO7yTNyCrevXT4H+L4GvvDVDDu3rH8bM32R2jCeoKwxSxygKxjdXCsLqSpBAYAi43bxfFh0F0MlzWrKbRCDrzyneQCe/i7G9r955HGkMk0HoqSMRxU8Y3WLMod2+szC5/LsAx3uniomCIC53S2Ls0ush9IeNrLV07IfnxHbX9FrEDzbDFyLTmirLer1MbsfcJ2H/AEGs33YoWtLVPSGCSrgKUrxqXcezE47LD2HJ3DZFiSBbfcIS+Ko6SCqbiju3373UlxGq2dWUaSrsuCR3EqR4FSCD4HFPznVxI9zS5lW07clM8kyfB22vxHCJyLWZmFJYR1Lsg/m5PlFt2DauVH1SMMTIvSIG4VdMR2vCb/gc/wB44pdQ1EObM/fIqcQKpOsqLMKaRaWtrDUKQJVG2zD3lUkMAQfa7cNXULknQ5cZiOtUSFh9Veov3hz54T2leaNm2as0Nz00ixQg7uruRLjlf2j2XONP5Rli08EUCezEiovgoAue88cWVzyyBkZyJzKhut12YMGDGKrEY+EY+4MCFnPSfLZMgzhJ4QegZi8Y5FDuli8r2HYCh44Y2k+vCip4x0B9ZlZQwVdyrcAjpG5HfvUXI4G2LJp5oemZUjwtYOOtE/zXHA/VPA9x7bYypmOXyQSvFKpSSNirKeRH5jv543adsdYAZPmbr2jZVG7dFM6V6e1eYteeQ7F7rCnVjX7PM97XPfivY+qpJAAuTuAGHxqq1QiDZq61bzbmihO8R9jOOcnYPd8fZ0ZZY6WPTuCUAuK5dU+qIoUrK1bMLNDAeXNXkHzuYXlxO/cHDVVSRozyMERQWZmNgAOJJPAY88wzCOCNpZXCRoNpmY2AH/nxxm/WZrQkzFzFFeOlU7l4GQjg0n7l5ePDCYyWukudPoFZk0Lk1p6XQZhWdJBEFVRsdLYh5bcGYcgBuG69uPILWMtzSWnkEkLlHFxcWNweIYHcykbipBB5jHLgx6NkTWMDBoqrp16F61qCULHXUsEMnDpliUxt9YbJMZ+I7xhqUuUUcih44ad0beGVI2U+BAscZAxJ5JpPU0bbVNPJEeYU9U/WU9VvMHGdPw0Ozjdbs2TB/Nax/wA3ab/Z4f1Sf9OD/N2m/wBnh/VJ/wBOEfk/pB1cYAnhinA94XiY+Nrr8FGLTR+kRSEfKU86H6Ow4+9lP3YzH0VS3a/cU+IJj/5u03+zw/qk/wCnH3/N6m/2eH9Un+GKH/6gMu+ZU/q0/wC5jgrfSJpgPkqaZz9MpGPuLflhBS1J/iVOIJmf5Apv9nh/Vp/hjnzEUdLGZJhBEg95lRR4DdvPcN+EfnWv6tlBECRU4PMDpHHm3V/DhfZrnU9S+3PK8rdrsWt3C+4DuG7HXFwyV3+4bfUpS8bJqac69CymDLgUXgagizW/ql9z6x39gHHCfkkLEkkkk3JO8kniT2nHzBjahp2QizAqybrQno+U6DL5XW2207Bzz6qJsjw3k/aOLLpfklc00dVQT2kjGy1NIT0Mq3vvA9l+V/DeLb8+aCaeTZZPtx9eN7CWImwYDgQfdYXNj3niMaH0f1k0FXGHSoRDbrRyssbr4hjv8VJHfjCrIZIpjIBcHx8CrWkEWURpZoTV5t0azypS06gM0Md5WZ7byzEKthwXceZ4mwh6v0eKQx2jnnWS25m2HW/eoVTbwbFqzXWnl8JCicTSEgLHAOmZidwA2ercndYkY6Mt02V6v1SeCWmnKl41k2SsigXOwyEqWAvdb7rHsOKGy1DG9XIe/NTYFZq0s0QqMun6KdeO9HG9HHap/MHePhiExpnXZQxvlMzuBtRlGjPMMXVd3irEf/zGcsmyiSqnjgiG1JIwVR+ZPYALknkAcbtHU9NFjdlbVVOFimdqC0T6Sd61x1IbpH3yMOsR9VD+MdmH3iL0Y0fjoqWKnj9mNbE82Y72Y95Yk/diUx52qn6aQv227lc0WCMGDBjmUowYMGBCMLTW9q09dj9Zp1/hMY3qP51By+uOXbw7LMvBi2KV0Tw9uqgi6zvqONEK0ipFqn/25e2xf3gAeEvZfvtY8X5m2bxUsLzTOEjQXZj9wHMkncAN5OFlrW1UGctWUS2nHWkiXd0lt+2nZL3e99b2lFpPprV1qxx1MhYQjZC22bsNxZxzk5En7rm+qYBWvEjXd43Hd3pL4clK6xtZUuZybK3jpkPycV95+nJbi3YOC8uZNLwYMbccbY2hrRkqybowYMGLFC9aSjeVwkaM7sbKqgsx8AN5w38u1HRpl0k9Y0i1CxySCNGUKtkJVW6p2jcb7G2+3K5qGq3TiLLJ5ZJkkcPGEATZuOsD7xHIY0PnVWsuXTSL7L0zuvLc0RI+44x6+olY8NbkOfNWNAKT+q7U/FV04qqsvsOT0cSnZuASCznjvINgLcL334ltPNR9OlNJNRbaSRqXMTMXV1AuwF+sGtcjeb8Lb74vmgq7OUUlt38GQ+ZS/wCePmrdi+U0m0b3hAN9/aPyxwPq5ukLw7IG1tt/RMGi1ln/AEB1dz5lMvVZKcH5Sa1hbmqE7mc8LC9uJxY9NtU8cNfR0lG0hNSGLGQhtkKd7dVV3BbnywwtVOsGCrjjo0SRZKenjBLBdlggjRipDE+0RxHPHdnKXz6h7qaoP7I/fjokrJhMb5WBy8MlAaLKOpdRGXLHsuJXe2+QyFTftAXqjwIPnhO6yNBDldSIwxeKQbUTncbA2ZWtu2lNt44gg7uAfekUhGbZYATYrV3HI2iS18Uf0jU+Toz2PKPiI/8ADC0dRL0rQ51w6/59EOAskfgwYMehVSMGDBgQmhqJjovWmad7VI3U6MAF3+0VN98nIDduuRe/V0DLsjrNYbIJ2jbcLbzc8N2MXA4kqvSaqljEUtTPJGOCNK7L3bibYyarh5mkxh3vsTtdYK+65dZCVrClpm2oI22nkHCRxcDZ7UW538yb8ACbvqY1eeqRetTraomXqqRvjjO+x7HbcT2Cw3b8VnU7qtMhSuq0+TFmgiYe2eUjD5g90c+PC209ccNXM2Nnw8Wm55p2i+ZRgwYMZSdGDBgwIRgwYMCEYMGDAhGFvrJ1Qx121PTWiqeJHBJfrfNf6XPn2hkYMWRSuidiYc1BF1jPM8rlp5WimRo5FNmVhYj/ABB5EbjyxzY1tpboPTZjHsTp1h7Eq7pE+qez6JuO7Gf9NdU1Xl+04HTwDf0qA9Uf1i8U8d69+PSU1eybJ2RVRaQqTgwYMaKRGNWp/qQf8D/8fGUsatT/AFIP+B/+PjH4p/DvVjF5asa5J8opbEHZiETDmCnVIPYd1/AjE1o5kwpKWGnViwiQJtEWJtzsOGF/q80AjFBFUU9XWRNPEGdY5UCF7WPVMZ4EEX4jtxcNBukTLKcz7YkEW1J0lw97lmL7W+/M3xkTtAc7Ccr6eacJPej7/rOb/hn/ALWHDG0lr1iz7LtsgCSKeME/Oa2yPNgAO8jC49Hw/wAZS/8ADP8A2sGLvrD0eirs3oaeZnVWhmIMZCttLZhYkHsPLHfVWNUcWmE/YpR8qvGYZEstVTVJYhqcShVAFm6RVU37LWws/SN/kaT68n7KYtA0enp8woAtRWVENp+k6Zw6oRFaMsVRd52mALEns54qfpGyjo6NeZaU28BGP3456QWqI876/lS7QpIYMGDHqFSjBgxJ5Bo1UVsvRU0TSNzt7KjtdjuUeOFc4NFyhRgGHJqw1NFytVXpZdzR07De3Y0o5L9Dnz3bjbNX+p2Gh2Zp7T1I3g2+TjP0AeLfTPkBhi4wqziOLqRac/RWtZzXwC2PuDBjFViMGDBgQjBgwYEIwYMGBCMGDBgQjBgwYEIwWwYMCFQ9LNTdFW3dF9XlPvxAbJP0k9k+WyT24UGkmpnMKW5SP1iMe9Ddmt3p7V/AEd+NN4Md0NdNFle47UpaCsWSRFSVYEEbiCLEeI5Ybo15Reoeq+rSX9X6Db21tfo9i9rcOeHFnGjFLVi1RBHLyuygsPBvaHkcUfNtQVBJcxNNAeQDB1+Dgt+LHa6ugnt0zSLJcJGioerXXD/k+H1aojaSEEmNkI20ublbMQGW5J4gi548pLTvXmtRTvT0cUidICryybIIU7mCKpO8jdcncL7r7x8r/R0nH8jVRP8A7xGj/Z28QlTqJzJeCwv9WUD9sLi4fBPf0l8/JR1rWUPq200XLKp53jaQNE0eypCm5eNr7x9D78S2metY1VZS1VPG0L017bRDA3INja24i4I7DjlOpfNf9mH66H/uY/UepTNTxgVfGaL9zHHQ40rn9IXC/eo62iYdJ6Q9KYwZKedZLb1XYZb9zFgbeK4U2nemsmZ1PTONhFGzHGDfZW9953XYneTbs7Bi1Uno/wBe3tyU8Y73Zj8FS334sWW+jogsZ6tm7VijC/iYt+zjmY+ip3YmnPxKk4ikhiWyLRSqrGtTQPJyLAWQfWc2UeZxozJdUWW01iKcSsPemJk/Cep+HFwihCgKoAA3AAWA8AOGFl4sP+NvmgM5pM6Kej6BZ6+W/PoYju8Gc7/JQPrYbmU5NDTRiKCNIkHBVFvM8ye878duDGRNUSTHrn0VgACMGDBihSjBgwYEIwYMGBCMGDBgQjBgwYEIwYMGBCMGDBgQjBgwYEIwYMGBCMGDBgQjHw4+4MCEYMGDAhGDBgwIRgwYMCEYMGDAhGDBgwIRgwYMCEYMGDAhGDBgwIX/2Q=="/>
          <p:cNvSpPr>
            <a:spLocks noChangeAspect="1" noChangeArrowheads="1"/>
          </p:cNvSpPr>
          <p:nvPr/>
        </p:nvSpPr>
        <p:spPr bwMode="auto">
          <a:xfrm>
            <a:off x="0" y="-639763"/>
            <a:ext cx="1333500" cy="1333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8" name="Picture 10" descr="http://t1.gstatic.com/images?q=tbn:ANd9GcSP0wKhUiDODPXZvR6mf32kd8G4fN3OGv9OrIldbiQGuLH1Mbx0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0255" y="2209800"/>
            <a:ext cx="4007785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Map of Europe was redrawn</a:t>
            </a:r>
            <a:endParaRPr lang="en-US" sz="2400" dirty="0"/>
          </a:p>
          <a:p>
            <a:pPr lvl="1"/>
            <a:r>
              <a:rPr lang="en-US" dirty="0"/>
              <a:t>9 new nations where Austria-Hungary, Russia, and Germany were</a:t>
            </a:r>
            <a:endParaRPr lang="en-US" sz="2000" dirty="0"/>
          </a:p>
          <a:p>
            <a:pPr lvl="2"/>
            <a:r>
              <a:rPr lang="en-US" dirty="0"/>
              <a:t>Most were drawn with ethnic populations</a:t>
            </a:r>
            <a:endParaRPr lang="en-US" sz="1800" dirty="0"/>
          </a:p>
          <a:p>
            <a:pPr lvl="2"/>
            <a:r>
              <a:rPr lang="en-US" dirty="0"/>
              <a:t>But clean division was impossible</a:t>
            </a:r>
            <a:endParaRPr lang="en-US" sz="1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: Europe, 19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57200"/>
            <a:ext cx="5105400" cy="578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urope19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38200"/>
            <a:ext cx="666750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Treaty of </a:t>
            </a:r>
            <a:r>
              <a:rPr lang="en-US" dirty="0" smtClean="0"/>
              <a:t>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00200"/>
            <a:ext cx="4419600" cy="5105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Signed on June 28, 1919</a:t>
            </a:r>
            <a:endParaRPr lang="en-US" sz="2400" dirty="0"/>
          </a:p>
          <a:p>
            <a:pPr lvl="0"/>
            <a:r>
              <a:rPr lang="en-US" dirty="0"/>
              <a:t>League of Nations was joined by most countries</a:t>
            </a:r>
            <a:endParaRPr lang="en-US" sz="2400" dirty="0"/>
          </a:p>
          <a:p>
            <a:pPr lvl="1"/>
            <a:r>
              <a:rPr lang="en-US" dirty="0"/>
              <a:t>Will eventually be a cause of WWII</a:t>
            </a:r>
            <a:endParaRPr lang="en-US" sz="2000" dirty="0"/>
          </a:p>
          <a:p>
            <a:pPr lvl="0"/>
            <a:r>
              <a:rPr lang="en-US" dirty="0"/>
              <a:t>Germany had to pay reparations</a:t>
            </a:r>
            <a:endParaRPr lang="en-US" sz="2400" dirty="0"/>
          </a:p>
          <a:p>
            <a:pPr lvl="1"/>
            <a:r>
              <a:rPr lang="en-US" dirty="0"/>
              <a:t>$33 billion</a:t>
            </a:r>
            <a:endParaRPr lang="en-US" sz="2000" dirty="0"/>
          </a:p>
          <a:p>
            <a:endParaRPr lang="en-US" dirty="0"/>
          </a:p>
        </p:txBody>
      </p:sp>
      <p:pic>
        <p:nvPicPr>
          <p:cNvPr id="5122" name="Picture 2" descr="http://chandelier005.files.wordpress.com/2011/03/treaty20of20versaill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2381250" cy="3648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Postwar US </a:t>
            </a:r>
            <a:r>
              <a:rPr lang="en-US" dirty="0" smtClean="0"/>
              <a:t>adjustments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US was the largest creditor nation</a:t>
            </a:r>
            <a:endParaRPr lang="en-US" sz="2400" dirty="0"/>
          </a:p>
          <a:p>
            <a:pPr lvl="1"/>
            <a:r>
              <a:rPr lang="en-US" dirty="0"/>
              <a:t>European countries owed the US $11.5 billion</a:t>
            </a:r>
            <a:endParaRPr lang="en-US" sz="2000" dirty="0"/>
          </a:p>
          <a:p>
            <a:pPr lvl="2"/>
            <a:r>
              <a:rPr lang="en-US" dirty="0"/>
              <a:t>European countries power diminished due to cost of war</a:t>
            </a:r>
            <a:endParaRPr lang="en-US" sz="1800" dirty="0"/>
          </a:p>
          <a:p>
            <a:pPr lvl="0"/>
            <a:r>
              <a:rPr lang="en-US" dirty="0"/>
              <a:t>No plan for returning troops</a:t>
            </a:r>
            <a:endParaRPr lang="en-US" sz="2400" dirty="0"/>
          </a:p>
          <a:p>
            <a:pPr lvl="0"/>
            <a:r>
              <a:rPr lang="en-US" dirty="0"/>
              <a:t>Many women left jobs or lost them to give to men coming home</a:t>
            </a:r>
            <a:endParaRPr lang="en-US" sz="2400" dirty="0"/>
          </a:p>
          <a:p>
            <a:pPr lvl="0"/>
            <a:r>
              <a:rPr lang="en-US" dirty="0"/>
              <a:t>African American soldiers did not see the same welcoming as white American soldiers</a:t>
            </a:r>
            <a:endParaRPr lang="en-US" sz="2400" dirty="0"/>
          </a:p>
          <a:p>
            <a:pPr lvl="1"/>
            <a:r>
              <a:rPr lang="en-US" dirty="0"/>
              <a:t>Faced discrimination in housing and employment</a:t>
            </a:r>
            <a:endParaRPr lang="en-US" sz="2000" dirty="0"/>
          </a:p>
          <a:p>
            <a:pPr lvl="1"/>
            <a:r>
              <a:rPr lang="en-US" dirty="0"/>
              <a:t>Lynching and race riots continued</a:t>
            </a:r>
            <a:endParaRPr lang="en-US" sz="20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 smtClean="0"/>
              <a:t>Liberty bonds-</a:t>
            </a:r>
            <a:r>
              <a:rPr lang="en-US" dirty="0" smtClean="0"/>
              <a:t>special </a:t>
            </a:r>
            <a:r>
              <a:rPr lang="en-US" dirty="0"/>
              <a:t>bonds sold by the government to help the allied forces</a:t>
            </a:r>
            <a:endParaRPr lang="en-US" sz="1800" dirty="0"/>
          </a:p>
          <a:p>
            <a:pPr lvl="1"/>
            <a:r>
              <a:rPr lang="en-US" dirty="0"/>
              <a:t>Americans bought bonds that they could later redeem for the original amount plus interest</a:t>
            </a:r>
            <a:endParaRPr lang="en-US" sz="1600" dirty="0"/>
          </a:p>
          <a:p>
            <a:pPr lvl="1"/>
            <a:r>
              <a:rPr lang="en-US" dirty="0"/>
              <a:t>Raised more than 20 billion dollars (paid about ¼ war cost and still loan 10 billion to allies)</a:t>
            </a:r>
            <a:endParaRPr lang="en-US" sz="1600" dirty="0"/>
          </a:p>
          <a:p>
            <a:pPr lvl="1"/>
            <a:r>
              <a:rPr lang="en-US" dirty="0"/>
              <a:t>Boy scouts and girl scouts set up booths to sell war bonds </a:t>
            </a:r>
            <a:endParaRPr lang="en-US" sz="1600" dirty="0"/>
          </a:p>
          <a:p>
            <a:pPr lvl="1"/>
            <a:r>
              <a:rPr lang="en-US" dirty="0"/>
              <a:t>Artists made colorful posters </a:t>
            </a:r>
            <a:endParaRPr lang="en-US" sz="1600" dirty="0"/>
          </a:p>
          <a:p>
            <a:pPr lvl="1"/>
            <a:r>
              <a:rPr lang="en-US" dirty="0"/>
              <a:t>Famous actors lead rallies to buy bonds</a:t>
            </a:r>
            <a:endParaRPr lang="en-US" sz="1600" dirty="0"/>
          </a:p>
          <a:p>
            <a:pPr lvl="1"/>
            <a:r>
              <a:rPr lang="en-US" dirty="0"/>
              <a:t>75,000 men gave 4 minute speeches before movies, plays and school or union meetings to sell bonds</a:t>
            </a:r>
            <a:endParaRPr lang="en-US" sz="1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ocsouth.unc.edu/wwi/41862/A-1038-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2514600" cy="3791415"/>
          </a:xfrm>
          <a:prstGeom prst="rect">
            <a:avLst/>
          </a:prstGeom>
          <a:noFill/>
        </p:spPr>
      </p:pic>
      <p:pic>
        <p:nvPicPr>
          <p:cNvPr id="3076" name="Picture 4" descr="http://imagecache6.allposters.com/LRG/15/1535/7KNBD00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28600"/>
            <a:ext cx="2206625" cy="2937814"/>
          </a:xfrm>
          <a:prstGeom prst="rect">
            <a:avLst/>
          </a:prstGeom>
          <a:noFill/>
        </p:spPr>
      </p:pic>
      <p:pic>
        <p:nvPicPr>
          <p:cNvPr id="3078" name="Picture 6" descr="http://www.antiques.com/vendor_item_images/ori_316-34248-1310048-WWI-Liberty-Bond-Poster-FUC1518BUYLIBERTYBO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52400"/>
            <a:ext cx="1950137" cy="2903538"/>
          </a:xfrm>
          <a:prstGeom prst="rect">
            <a:avLst/>
          </a:prstGeom>
          <a:noFill/>
        </p:spPr>
      </p:pic>
      <p:pic>
        <p:nvPicPr>
          <p:cNvPr id="3080" name="Picture 8" descr="http://lts.brandeis.edu/research/archives-speccoll/exhibits/wwi-wwiiposters/web%20jpegs/191-_To-Day%20Buy%20that%20Liberty%20Bond_wo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2175" y="304800"/>
            <a:ext cx="1901825" cy="2746318"/>
          </a:xfrm>
          <a:prstGeom prst="rect">
            <a:avLst/>
          </a:prstGeom>
          <a:noFill/>
        </p:spPr>
      </p:pic>
      <p:pic>
        <p:nvPicPr>
          <p:cNvPr id="3082" name="Picture 10" descr="http://lts.brandeis.edu/research/archives-speccoll/exhibits/wwi-wwiiposters/web%20jpegs/1917_Blot%20it%20Out%20_wor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3429000"/>
            <a:ext cx="2208276" cy="3200400"/>
          </a:xfrm>
          <a:prstGeom prst="rect">
            <a:avLst/>
          </a:prstGeom>
          <a:noFill/>
        </p:spPr>
      </p:pic>
      <p:pic>
        <p:nvPicPr>
          <p:cNvPr id="3084" name="Picture 12" descr="http://www.sonofthesouth.net/uncle-sam/images/liberty-bond-post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3221748"/>
            <a:ext cx="2441853" cy="3483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Switched from producing commercial goods to war goods</a:t>
            </a:r>
            <a:endParaRPr lang="en-US" sz="1800" dirty="0" smtClean="0"/>
          </a:p>
          <a:p>
            <a:pPr lvl="1"/>
            <a:r>
              <a:rPr lang="en-US" dirty="0" smtClean="0"/>
              <a:t>Wilson set up a bureaucracy to manage production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24578" name="Picture 2" descr="http://dealornodeal2.edublogs.org/files/2010/01/image-18-for-unseen-ww1-pictures-troops-gallery-503252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124200"/>
            <a:ext cx="4286250" cy="3028950"/>
          </a:xfrm>
          <a:prstGeom prst="rect">
            <a:avLst/>
          </a:prstGeom>
          <a:noFill/>
        </p:spPr>
      </p:pic>
      <p:pic>
        <p:nvPicPr>
          <p:cNvPr id="24580" name="Picture 4" descr="http://www.fiddlersgreen.net/vehicles/St-Chamond-WWI-Tank/IMAGES/Saint-Chamond-WWI-tank-in-fact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657600"/>
            <a:ext cx="2892425" cy="1969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New </a:t>
            </a:r>
            <a:r>
              <a:rPr lang="en-US" dirty="0"/>
              <a:t>agencies</a:t>
            </a:r>
            <a:endParaRPr lang="en-US" sz="1800" dirty="0"/>
          </a:p>
          <a:p>
            <a:pPr lvl="1"/>
            <a:r>
              <a:rPr lang="en-US" dirty="0"/>
              <a:t>War industries board- oversaw war related production</a:t>
            </a:r>
            <a:endParaRPr lang="en-US" sz="1600" dirty="0"/>
          </a:p>
          <a:p>
            <a:pPr lvl="1"/>
            <a:r>
              <a:rPr lang="en-US" dirty="0"/>
              <a:t>War trade board-licensed foreign trade</a:t>
            </a:r>
            <a:endParaRPr lang="en-US" sz="1600" dirty="0"/>
          </a:p>
          <a:p>
            <a:pPr lvl="1"/>
            <a:r>
              <a:rPr lang="en-US" dirty="0"/>
              <a:t>War labor board- settles any labor disputes that might disrupt war effort</a:t>
            </a:r>
            <a:endParaRPr lang="en-US" sz="1600" dirty="0"/>
          </a:p>
          <a:p>
            <a:pPr lvl="1"/>
            <a:r>
              <a:rPr lang="en-US" dirty="0"/>
              <a:t>War labor policies board- set standards for wages, hours, and working conditions</a:t>
            </a:r>
            <a:endParaRPr lang="en-US" sz="1600" dirty="0"/>
          </a:p>
          <a:p>
            <a:pPr lvl="2"/>
            <a:r>
              <a:rPr lang="en-US" dirty="0"/>
              <a:t>Labor unions won limited rights to organize and bargain collectively</a:t>
            </a:r>
            <a:endParaRPr lang="en-US" sz="1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Lever Food and Fuel Control Act- gave power to manage production and distribution of food and fuels</a:t>
            </a:r>
            <a:endParaRPr lang="en-US" sz="1800" dirty="0"/>
          </a:p>
          <a:p>
            <a:pPr lvl="1"/>
            <a:r>
              <a:rPr lang="en-US" dirty="0"/>
              <a:t>Government managed how much food and fuel was bought by citizens</a:t>
            </a:r>
            <a:endParaRPr lang="en-US" sz="1600" dirty="0"/>
          </a:p>
          <a:p>
            <a:pPr lvl="1"/>
            <a:r>
              <a:rPr lang="en-US" b="1" dirty="0"/>
              <a:t>Price controls-</a:t>
            </a:r>
            <a:r>
              <a:rPr lang="en-US" dirty="0"/>
              <a:t>system of pricing determined by the government</a:t>
            </a:r>
            <a:endParaRPr lang="en-US" sz="1600" dirty="0"/>
          </a:p>
          <a:p>
            <a:pPr lvl="1"/>
            <a:r>
              <a:rPr lang="en-US" dirty="0"/>
              <a:t>Rationing- distributing goods to customers in fixed </a:t>
            </a:r>
            <a:r>
              <a:rPr lang="en-US" dirty="0" smtClean="0"/>
              <a:t>amounts</a:t>
            </a:r>
          </a:p>
        </p:txBody>
      </p:sp>
      <p:pic>
        <p:nvPicPr>
          <p:cNvPr id="23554" name="Picture 2" descr="http://www.treasurenet.com/forums/attachments/garage-sale-finds/639641d1338062902-wwi-ration-cards-sav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343400"/>
            <a:ext cx="3044825" cy="2298843"/>
          </a:xfrm>
          <a:prstGeom prst="rect">
            <a:avLst/>
          </a:prstGeom>
          <a:noFill/>
        </p:spPr>
      </p:pic>
      <p:pic>
        <p:nvPicPr>
          <p:cNvPr id="23556" name="Picture 4" descr="Ration boo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648200"/>
            <a:ext cx="2590800" cy="194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Fuel administration- sponsored gasless days</a:t>
            </a:r>
            <a:endParaRPr lang="en-US" sz="1800" dirty="0" smtClean="0"/>
          </a:p>
          <a:p>
            <a:pPr lvl="0"/>
            <a:r>
              <a:rPr lang="en-US" dirty="0" smtClean="0"/>
              <a:t>Began practice of </a:t>
            </a:r>
            <a:r>
              <a:rPr lang="en-US" b="1" dirty="0" smtClean="0"/>
              <a:t>daylight savings time</a:t>
            </a:r>
            <a:r>
              <a:rPr lang="en-US" dirty="0" smtClean="0"/>
              <a:t>- clocks ahead one hour during summer to get more sunlight for farmers</a:t>
            </a:r>
            <a:endParaRPr lang="en-US" sz="1800" dirty="0" smtClean="0"/>
          </a:p>
          <a:p>
            <a:pPr lvl="1"/>
            <a:endParaRPr lang="en-US" sz="16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News and information was under government control</a:t>
            </a:r>
            <a:endParaRPr lang="en-US" sz="1800" dirty="0"/>
          </a:p>
          <a:p>
            <a:pPr lvl="1"/>
            <a:r>
              <a:rPr lang="en-US" dirty="0"/>
              <a:t>Short films, pamphlets, and poster advertisement- explained war aims, and recruited</a:t>
            </a:r>
            <a:endParaRPr lang="en-US" sz="1600" dirty="0"/>
          </a:p>
          <a:p>
            <a:pPr lvl="1"/>
            <a:r>
              <a:rPr lang="en-US" dirty="0"/>
              <a:t>Feared that foreigners were working for other governments and would sabotage war effort</a:t>
            </a:r>
            <a:endParaRPr lang="en-US" sz="1600" dirty="0"/>
          </a:p>
          <a:p>
            <a:pPr lvl="2"/>
            <a:r>
              <a:rPr lang="en-US" dirty="0"/>
              <a:t>Lead to restrictions on immigration- must pass literacy test</a:t>
            </a:r>
            <a:endParaRPr lang="en-US" sz="1400" dirty="0"/>
          </a:p>
          <a:p>
            <a:pPr lvl="1"/>
            <a:r>
              <a:rPr lang="en-US" dirty="0"/>
              <a:t>Hatred toward Germans(Huns) emerged</a:t>
            </a:r>
            <a:endParaRPr lang="en-US" sz="1600" dirty="0"/>
          </a:p>
          <a:p>
            <a:pPr lvl="2"/>
            <a:r>
              <a:rPr lang="en-US" dirty="0"/>
              <a:t>High schools stopped</a:t>
            </a:r>
            <a:r>
              <a:rPr lang="en-US" sz="1800" dirty="0"/>
              <a:t> </a:t>
            </a:r>
            <a:r>
              <a:rPr lang="en-US" dirty="0"/>
              <a:t>teaching German, books by German authors were banned, composers and musicians were banned from symphony concerts</a:t>
            </a:r>
            <a:endParaRPr lang="en-US" sz="1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Espionage act- illegal to interfere with the draft</a:t>
            </a:r>
            <a:endParaRPr lang="en-US" sz="1800" dirty="0"/>
          </a:p>
          <a:p>
            <a:pPr lvl="0"/>
            <a:r>
              <a:rPr lang="en-US" b="1" dirty="0"/>
              <a:t>Sedition</a:t>
            </a:r>
            <a:r>
              <a:rPr lang="en-US" dirty="0"/>
              <a:t>- speech or action that encourages rebellion (sedition act)</a:t>
            </a:r>
            <a:endParaRPr lang="en-US" sz="1800" dirty="0"/>
          </a:p>
          <a:p>
            <a:pPr lvl="1"/>
            <a:r>
              <a:rPr lang="en-US" dirty="0"/>
              <a:t>More than 1500 prosecutions and more than 1000 convictions</a:t>
            </a:r>
            <a:endParaRPr lang="en-US" sz="1600" dirty="0"/>
          </a:p>
          <a:p>
            <a:endParaRPr lang="en-US" dirty="0"/>
          </a:p>
        </p:txBody>
      </p:sp>
      <p:pic>
        <p:nvPicPr>
          <p:cNvPr id="12290" name="Picture 2" descr="http://4.bp.blogspot.com/-YEDZcVVxUP0/Txtr6U1pMBI/AAAAAAAAAK0/XZQkoXv8odo/s1600/Espionage+Act+of+1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038600"/>
            <a:ext cx="1853565" cy="2667000"/>
          </a:xfrm>
          <a:prstGeom prst="rect">
            <a:avLst/>
          </a:prstGeom>
          <a:noFill/>
        </p:spPr>
      </p:pic>
      <p:pic>
        <p:nvPicPr>
          <p:cNvPr id="12292" name="Picture 4" descr="http://4.bp.blogspot.com/_DlKdVR17k4I/S-_svGsajQI/AAAAAAAAAwY/qZ3eHmbgFSY/s1600/Sedi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495800"/>
            <a:ext cx="1762125" cy="1971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633</Words>
  <Application>Microsoft Office PowerPoint</Application>
  <PresentationFormat>On-screen Show (4:3)</PresentationFormat>
  <Paragraphs>91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World War I</vt:lpstr>
      <vt:lpstr>Economy</vt:lpstr>
      <vt:lpstr>Slide 3</vt:lpstr>
      <vt:lpstr>Economy</vt:lpstr>
      <vt:lpstr>Economy</vt:lpstr>
      <vt:lpstr>Slide 6</vt:lpstr>
      <vt:lpstr>Slide 7</vt:lpstr>
      <vt:lpstr>Government Controls</vt:lpstr>
      <vt:lpstr>Government Controls</vt:lpstr>
      <vt:lpstr>Social Changes</vt:lpstr>
      <vt:lpstr>Ending the War</vt:lpstr>
      <vt:lpstr>Wilson’s fourteen points</vt:lpstr>
      <vt:lpstr>Paris Peace Conference</vt:lpstr>
      <vt:lpstr>Paris Peace Conference </vt:lpstr>
      <vt:lpstr>Slide 15</vt:lpstr>
      <vt:lpstr>Slide 16</vt:lpstr>
      <vt:lpstr>Slide 17</vt:lpstr>
      <vt:lpstr>Treaty of Versailles</vt:lpstr>
      <vt:lpstr>Postwar US adjustments</vt:lpstr>
    </vt:vector>
  </TitlesOfParts>
  <Company>WCS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Q</dc:creator>
  <cp:lastModifiedBy>Q</cp:lastModifiedBy>
  <cp:revision>4</cp:revision>
  <dcterms:created xsi:type="dcterms:W3CDTF">2012-08-22T11:40:38Z</dcterms:created>
  <dcterms:modified xsi:type="dcterms:W3CDTF">2012-08-22T12:13:05Z</dcterms:modified>
</cp:coreProperties>
</file>